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5"/>
  </p:notesMasterIdLst>
  <p:sldIdLst>
    <p:sldId id="256" r:id="rId2"/>
    <p:sldId id="268" r:id="rId3"/>
    <p:sldId id="271" r:id="rId4"/>
    <p:sldId id="286" r:id="rId5"/>
    <p:sldId id="278" r:id="rId6"/>
    <p:sldId id="272" r:id="rId7"/>
    <p:sldId id="281" r:id="rId8"/>
    <p:sldId id="283" r:id="rId9"/>
    <p:sldId id="273" r:id="rId10"/>
    <p:sldId id="298" r:id="rId11"/>
    <p:sldId id="284" r:id="rId12"/>
    <p:sldId id="285" r:id="rId13"/>
    <p:sldId id="277" r:id="rId14"/>
    <p:sldId id="296" r:id="rId15"/>
    <p:sldId id="291" r:id="rId16"/>
    <p:sldId id="288" r:id="rId17"/>
    <p:sldId id="300" r:id="rId18"/>
    <p:sldId id="301" r:id="rId19"/>
    <p:sldId id="302" r:id="rId20"/>
    <p:sldId id="304" r:id="rId21"/>
    <p:sldId id="297" r:id="rId22"/>
    <p:sldId id="306" r:id="rId23"/>
    <p:sldId id="3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802AF3-8A4B-4A53-8E00-20AA93A6C43F}">
          <p14:sldIdLst>
            <p14:sldId id="256"/>
            <p14:sldId id="268"/>
            <p14:sldId id="271"/>
            <p14:sldId id="286"/>
            <p14:sldId id="278"/>
            <p14:sldId id="272"/>
            <p14:sldId id="281"/>
            <p14:sldId id="283"/>
            <p14:sldId id="273"/>
            <p14:sldId id="298"/>
            <p14:sldId id="284"/>
            <p14:sldId id="285"/>
            <p14:sldId id="277"/>
            <p14:sldId id="296"/>
            <p14:sldId id="291"/>
            <p14:sldId id="288"/>
            <p14:sldId id="300"/>
            <p14:sldId id="301"/>
            <p14:sldId id="302"/>
            <p14:sldId id="304"/>
            <p14:sldId id="297"/>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88602" autoAdjust="0"/>
  </p:normalViewPr>
  <p:slideViewPr>
    <p:cSldViewPr snapToGrid="0">
      <p:cViewPr varScale="1">
        <p:scale>
          <a:sx n="101" d="100"/>
          <a:sy n="101" d="100"/>
        </p:scale>
        <p:origin x="1008" y="10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7EEFB-F692-46BD-AB17-6DEBFBD090B3}" type="datetimeFigureOut">
              <a:rPr lang="en-US" smtClean="0"/>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E5F01-6D11-4480-828A-00C41C83C699}" type="slidenum">
              <a:rPr lang="en-US" smtClean="0"/>
              <a:t>‹#›</a:t>
            </a:fld>
            <a:endParaRPr lang="en-US"/>
          </a:p>
        </p:txBody>
      </p:sp>
    </p:spTree>
    <p:extLst>
      <p:ext uri="{BB962C8B-B14F-4D97-AF65-F5344CB8AC3E}">
        <p14:creationId xmlns:p14="http://schemas.microsoft.com/office/powerpoint/2010/main" val="4009490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So, for some background and motivation, space weather events…</a:t>
            </a:r>
          </a:p>
        </p:txBody>
      </p:sp>
      <p:sp>
        <p:nvSpPr>
          <p:cNvPr id="4" name="Slide Number Placeholder 3"/>
          <p:cNvSpPr>
            <a:spLocks noGrp="1"/>
          </p:cNvSpPr>
          <p:nvPr>
            <p:ph type="sldNum" sz="quarter" idx="5"/>
          </p:nvPr>
        </p:nvSpPr>
        <p:spPr/>
        <p:txBody>
          <a:bodyPr/>
          <a:lstStyle/>
          <a:p>
            <a:fld id="{D40E5F01-6D11-4480-828A-00C41C83C699}" type="slidenum">
              <a:rPr lang="en-US" smtClean="0"/>
              <a:t>2</a:t>
            </a:fld>
            <a:endParaRPr lang="en-US"/>
          </a:p>
        </p:txBody>
      </p:sp>
    </p:spTree>
    <p:extLst>
      <p:ext uri="{BB962C8B-B14F-4D97-AF65-F5344CB8AC3E}">
        <p14:creationId xmlns:p14="http://schemas.microsoft.com/office/powerpoint/2010/main" val="392384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With all of the tools that I would be creating for this project, I wanted to….</a:t>
            </a:r>
          </a:p>
        </p:txBody>
      </p:sp>
      <p:sp>
        <p:nvSpPr>
          <p:cNvPr id="4" name="Slide Number Placeholder 3"/>
          <p:cNvSpPr>
            <a:spLocks noGrp="1"/>
          </p:cNvSpPr>
          <p:nvPr>
            <p:ph type="sldNum" sz="quarter" idx="5"/>
          </p:nvPr>
        </p:nvSpPr>
        <p:spPr/>
        <p:txBody>
          <a:bodyPr/>
          <a:lstStyle/>
          <a:p>
            <a:fld id="{D40E5F01-6D11-4480-828A-00C41C83C699}" type="slidenum">
              <a:rPr lang="en-US" smtClean="0"/>
              <a:t>11</a:t>
            </a:fld>
            <a:endParaRPr lang="en-US"/>
          </a:p>
        </p:txBody>
      </p:sp>
    </p:spTree>
    <p:extLst>
      <p:ext uri="{BB962C8B-B14F-4D97-AF65-F5344CB8AC3E}">
        <p14:creationId xmlns:p14="http://schemas.microsoft.com/office/powerpoint/2010/main" val="1113294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With regards to coordinate systems, both SAMIII and GIMA measure </a:t>
            </a:r>
            <a:r>
              <a:rPr lang="en-US" dirty="0" err="1"/>
              <a:t>x,y</a:t>
            </a:r>
            <a:r>
              <a:rPr lang="en-US" dirty="0"/>
              <a:t>, and z components. In this analysis, we decided to convert x and y to this H component. This component helps encapsulate the horizontal components of the magnetic field into one since most geomagnetic activity is</a:t>
            </a:r>
          </a:p>
        </p:txBody>
      </p:sp>
      <p:sp>
        <p:nvSpPr>
          <p:cNvPr id="4" name="Slide Number Placeholder 3"/>
          <p:cNvSpPr>
            <a:spLocks noGrp="1"/>
          </p:cNvSpPr>
          <p:nvPr>
            <p:ph type="sldNum" sz="quarter" idx="5"/>
          </p:nvPr>
        </p:nvSpPr>
        <p:spPr/>
        <p:txBody>
          <a:bodyPr/>
          <a:lstStyle/>
          <a:p>
            <a:fld id="{D40E5F01-6D11-4480-828A-00C41C83C699}" type="slidenum">
              <a:rPr lang="en-US" smtClean="0"/>
              <a:t>12</a:t>
            </a:fld>
            <a:endParaRPr lang="en-US"/>
          </a:p>
        </p:txBody>
      </p:sp>
    </p:spTree>
    <p:extLst>
      <p:ext uri="{BB962C8B-B14F-4D97-AF65-F5344CB8AC3E}">
        <p14:creationId xmlns:p14="http://schemas.microsoft.com/office/powerpoint/2010/main" val="1737264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So after parsing and organizing the data we have these processed datasets.. </a:t>
            </a:r>
          </a:p>
          <a:p>
            <a:endParaRPr lang="en-US" dirty="0"/>
          </a:p>
          <a:p>
            <a:pPr marL="171450" indent="-171450">
              <a:buFontTx/>
              <a:buChar char="-"/>
            </a:pPr>
            <a:r>
              <a:rPr lang="en-US" dirty="0"/>
              <a:t>Each row is a measurement with its corresponding value</a:t>
            </a:r>
          </a:p>
          <a:p>
            <a:pPr marL="171450" indent="-171450">
              <a:buFontTx/>
              <a:buChar char="-"/>
            </a:pPr>
            <a:r>
              <a:rPr lang="en-US" dirty="0"/>
              <a:t>GIMA data has an order of magnitude many measurements</a:t>
            </a:r>
          </a:p>
        </p:txBody>
      </p:sp>
      <p:sp>
        <p:nvSpPr>
          <p:cNvPr id="4" name="Slide Number Placeholder 3"/>
          <p:cNvSpPr>
            <a:spLocks noGrp="1"/>
          </p:cNvSpPr>
          <p:nvPr>
            <p:ph type="sldNum" sz="quarter" idx="5"/>
          </p:nvPr>
        </p:nvSpPr>
        <p:spPr/>
        <p:txBody>
          <a:bodyPr/>
          <a:lstStyle/>
          <a:p>
            <a:fld id="{D40E5F01-6D11-4480-828A-00C41C83C699}" type="slidenum">
              <a:rPr lang="en-US" smtClean="0"/>
              <a:t>13</a:t>
            </a:fld>
            <a:endParaRPr lang="en-US"/>
          </a:p>
        </p:txBody>
      </p:sp>
    </p:spTree>
    <p:extLst>
      <p:ext uri="{BB962C8B-B14F-4D97-AF65-F5344CB8AC3E}">
        <p14:creationId xmlns:p14="http://schemas.microsoft.com/office/powerpoint/2010/main" val="2994097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These are the resampled datasets, just showing that for ease of analysis we resampled and cleaned the </a:t>
            </a:r>
            <a:r>
              <a:rPr lang="en-US" dirty="0" err="1"/>
              <a:t>NaN</a:t>
            </a:r>
            <a:r>
              <a:rPr lang="en-US" dirty="0"/>
              <a:t> values from the data before</a:t>
            </a:r>
          </a:p>
          <a:p>
            <a:endParaRPr lang="en-US" dirty="0"/>
          </a:p>
          <a:p>
            <a:endParaRPr lang="en-US" dirty="0"/>
          </a:p>
          <a:p>
            <a:r>
              <a:rPr lang="en-US" dirty="0"/>
              <a:t>GIMA - 1449380 </a:t>
            </a:r>
            <a:r>
              <a:rPr lang="en-US" dirty="0" err="1"/>
              <a:t>NaN</a:t>
            </a:r>
            <a:r>
              <a:rPr lang="en-US" dirty="0"/>
              <a:t> values</a:t>
            </a:r>
          </a:p>
          <a:p>
            <a:r>
              <a:rPr lang="en-US" dirty="0"/>
              <a:t>SAMIII – 9935 </a:t>
            </a:r>
            <a:r>
              <a:rPr lang="en-US" dirty="0" err="1"/>
              <a:t>NaN</a:t>
            </a:r>
            <a:r>
              <a:rPr lang="en-US" dirty="0"/>
              <a:t> values</a:t>
            </a:r>
          </a:p>
          <a:p>
            <a:endParaRPr lang="en-US" dirty="0"/>
          </a:p>
          <a:p>
            <a:r>
              <a:rPr lang="en-US" dirty="0"/>
              <a:t>GIMA – 89443 INF values</a:t>
            </a:r>
          </a:p>
          <a:p>
            <a:r>
              <a:rPr lang="en-US" dirty="0"/>
              <a:t>SAMIII – 110 INF values</a:t>
            </a:r>
          </a:p>
        </p:txBody>
      </p:sp>
      <p:sp>
        <p:nvSpPr>
          <p:cNvPr id="4" name="Slide Number Placeholder 3"/>
          <p:cNvSpPr>
            <a:spLocks noGrp="1"/>
          </p:cNvSpPr>
          <p:nvPr>
            <p:ph type="sldNum" sz="quarter" idx="5"/>
          </p:nvPr>
        </p:nvSpPr>
        <p:spPr/>
        <p:txBody>
          <a:bodyPr/>
          <a:lstStyle/>
          <a:p>
            <a:fld id="{D40E5F01-6D11-4480-828A-00C41C83C699}" type="slidenum">
              <a:rPr lang="en-US" smtClean="0"/>
              <a:t>14</a:t>
            </a:fld>
            <a:endParaRPr lang="en-US"/>
          </a:p>
        </p:txBody>
      </p:sp>
    </p:spTree>
    <p:extLst>
      <p:ext uri="{BB962C8B-B14F-4D97-AF65-F5344CB8AC3E}">
        <p14:creationId xmlns:p14="http://schemas.microsoft.com/office/powerpoint/2010/main" val="3756924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Now with this processed data, we can start with some analyses. These are the two primary ways we analyzed the data.</a:t>
            </a:r>
          </a:p>
          <a:p>
            <a:endParaRPr lang="en-US" dirty="0"/>
          </a:p>
          <a:p>
            <a:r>
              <a:rPr lang="en-US" dirty="0"/>
              <a:t>Left Plot: </a:t>
            </a:r>
          </a:p>
          <a:p>
            <a:pPr marL="171450" indent="-171450">
              <a:buFontTx/>
              <a:buChar char="-"/>
            </a:pPr>
            <a:r>
              <a:rPr lang="en-US" dirty="0"/>
              <a:t>All three axis first</a:t>
            </a:r>
          </a:p>
          <a:p>
            <a:pPr marL="171450" indent="-171450">
              <a:buFontTx/>
              <a:buChar char="-"/>
            </a:pPr>
            <a:r>
              <a:rPr lang="en-US" dirty="0"/>
              <a:t>This is our scientific analysis which compares geomagnetic activity to solar activity and the solar cycle.</a:t>
            </a:r>
          </a:p>
          <a:p>
            <a:pPr marL="171450" indent="-171450">
              <a:buFontTx/>
              <a:buChar char="-"/>
            </a:pPr>
            <a:endParaRPr lang="en-US" dirty="0"/>
          </a:p>
          <a:p>
            <a:pPr marL="0" indent="0">
              <a:buFontTx/>
              <a:buNone/>
            </a:pPr>
            <a:r>
              <a:rPr lang="en-US" dirty="0"/>
              <a:t>Right Plot:</a:t>
            </a:r>
          </a:p>
          <a:p>
            <a:pPr marL="171450" indent="-171450">
              <a:buFontTx/>
              <a:buChar char="-"/>
            </a:pPr>
            <a:r>
              <a:rPr lang="en-US" dirty="0"/>
              <a:t>On the right you can see</a:t>
            </a:r>
            <a:br>
              <a:rPr lang="en-US" dirty="0"/>
            </a:br>
            <a:r>
              <a:rPr lang="en-US" dirty="0"/>
              <a:t>- With this analysis, we wanted to see if there were any dependencies with the readings based on temperature variation. In this case, there doesn’t seem to be one and we would want to look at smaller time scales like days to get a better understanding</a:t>
            </a:r>
          </a:p>
          <a:p>
            <a:pPr marL="0" indent="0">
              <a:buFontTx/>
              <a:buNone/>
            </a:pPr>
            <a:endParaRPr lang="en-US" dirty="0"/>
          </a:p>
        </p:txBody>
      </p:sp>
      <p:sp>
        <p:nvSpPr>
          <p:cNvPr id="4" name="Slide Number Placeholder 3"/>
          <p:cNvSpPr>
            <a:spLocks noGrp="1"/>
          </p:cNvSpPr>
          <p:nvPr>
            <p:ph type="sldNum" sz="quarter" idx="5"/>
          </p:nvPr>
        </p:nvSpPr>
        <p:spPr/>
        <p:txBody>
          <a:bodyPr/>
          <a:lstStyle/>
          <a:p>
            <a:fld id="{D40E5F01-6D11-4480-828A-00C41C83C699}" type="slidenum">
              <a:rPr lang="en-US" smtClean="0"/>
              <a:t>16</a:t>
            </a:fld>
            <a:endParaRPr lang="en-US"/>
          </a:p>
        </p:txBody>
      </p:sp>
    </p:spTree>
    <p:extLst>
      <p:ext uri="{BB962C8B-B14F-4D97-AF65-F5344CB8AC3E}">
        <p14:creationId xmlns:p14="http://schemas.microsoft.com/office/powerpoint/2010/main" val="3739589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250, 500 solar cycle dependence</a:t>
            </a:r>
          </a:p>
        </p:txBody>
      </p:sp>
      <p:sp>
        <p:nvSpPr>
          <p:cNvPr id="4" name="Slide Number Placeholder 3"/>
          <p:cNvSpPr>
            <a:spLocks noGrp="1"/>
          </p:cNvSpPr>
          <p:nvPr>
            <p:ph type="sldNum" sz="quarter" idx="5"/>
          </p:nvPr>
        </p:nvSpPr>
        <p:spPr/>
        <p:txBody>
          <a:bodyPr/>
          <a:lstStyle/>
          <a:p>
            <a:fld id="{D40E5F01-6D11-4480-828A-00C41C83C699}" type="slidenum">
              <a:rPr lang="en-US" smtClean="0"/>
              <a:t>17</a:t>
            </a:fld>
            <a:endParaRPr lang="en-US"/>
          </a:p>
        </p:txBody>
      </p:sp>
    </p:spTree>
    <p:extLst>
      <p:ext uri="{BB962C8B-B14F-4D97-AF65-F5344CB8AC3E}">
        <p14:creationId xmlns:p14="http://schemas.microsoft.com/office/powerpoint/2010/main" val="407779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responses in H than z but still shows dependence. </a:t>
            </a:r>
          </a:p>
        </p:txBody>
      </p:sp>
      <p:sp>
        <p:nvSpPr>
          <p:cNvPr id="4" name="Slide Number Placeholder 3"/>
          <p:cNvSpPr>
            <a:spLocks noGrp="1"/>
          </p:cNvSpPr>
          <p:nvPr>
            <p:ph type="sldNum" sz="quarter" idx="5"/>
          </p:nvPr>
        </p:nvSpPr>
        <p:spPr/>
        <p:txBody>
          <a:bodyPr/>
          <a:lstStyle/>
          <a:p>
            <a:fld id="{D40E5F01-6D11-4480-828A-00C41C83C699}" type="slidenum">
              <a:rPr lang="en-US" smtClean="0"/>
              <a:t>18</a:t>
            </a:fld>
            <a:endParaRPr lang="en-US"/>
          </a:p>
        </p:txBody>
      </p:sp>
    </p:spTree>
    <p:extLst>
      <p:ext uri="{BB962C8B-B14F-4D97-AF65-F5344CB8AC3E}">
        <p14:creationId xmlns:p14="http://schemas.microsoft.com/office/powerpoint/2010/main" val="328948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With </a:t>
            </a:r>
            <a:r>
              <a:rPr lang="en-US" dirty="0" err="1"/>
              <a:t>dH</a:t>
            </a:r>
            <a:r>
              <a:rPr lang="en-US" dirty="0"/>
              <a:t>/dt, you can see some similarities however GIMA has orders of magnitude more readings that SAMIII. This seems to be due to the time resolution of </a:t>
            </a:r>
            <a:r>
              <a:rPr lang="en-US"/>
              <a:t>both magnetometers</a:t>
            </a:r>
            <a:endParaRPr lang="en-US" dirty="0"/>
          </a:p>
        </p:txBody>
      </p:sp>
      <p:sp>
        <p:nvSpPr>
          <p:cNvPr id="4" name="Slide Number Placeholder 3"/>
          <p:cNvSpPr>
            <a:spLocks noGrp="1"/>
          </p:cNvSpPr>
          <p:nvPr>
            <p:ph type="sldNum" sz="quarter" idx="5"/>
          </p:nvPr>
        </p:nvSpPr>
        <p:spPr/>
        <p:txBody>
          <a:bodyPr/>
          <a:lstStyle/>
          <a:p>
            <a:fld id="{D40E5F01-6D11-4480-828A-00C41C83C699}" type="slidenum">
              <a:rPr lang="en-US" smtClean="0"/>
              <a:t>19</a:t>
            </a:fld>
            <a:endParaRPr lang="en-US"/>
          </a:p>
        </p:txBody>
      </p:sp>
    </p:spTree>
    <p:extLst>
      <p:ext uri="{BB962C8B-B14F-4D97-AF65-F5344CB8AC3E}">
        <p14:creationId xmlns:p14="http://schemas.microsoft.com/office/powerpoint/2010/main" val="2797815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2010 – Not enough SAM-III data</a:t>
            </a:r>
          </a:p>
          <a:p>
            <a:r>
              <a:rPr lang="en-US" dirty="0"/>
              <a:t>2013 – Not enough GIMA data</a:t>
            </a:r>
          </a:p>
          <a:p>
            <a:r>
              <a:rPr lang="en-US" dirty="0"/>
              <a:t>2011, 2019, 2021 – More SAM-III readings?</a:t>
            </a:r>
          </a:p>
          <a:p>
            <a:r>
              <a:rPr lang="en-US" dirty="0"/>
              <a:t>2022 – Anomalous SAMIII data</a:t>
            </a:r>
            <a:br>
              <a:rPr lang="en-US" dirty="0"/>
            </a:br>
            <a:endParaRPr lang="en-US" dirty="0"/>
          </a:p>
          <a:p>
            <a:r>
              <a:rPr lang="en-US" dirty="0"/>
              <a:t>Takeaway from graphs - Look at more granule temperature data, temperature senor is necessary to establish temperature variation of data and discontinuity</a:t>
            </a:r>
            <a:br>
              <a:rPr lang="en-US" dirty="0"/>
            </a:br>
            <a:endParaRPr lang="en-US" dirty="0"/>
          </a:p>
        </p:txBody>
      </p:sp>
      <p:sp>
        <p:nvSpPr>
          <p:cNvPr id="4" name="Slide Number Placeholder 3"/>
          <p:cNvSpPr>
            <a:spLocks noGrp="1"/>
          </p:cNvSpPr>
          <p:nvPr>
            <p:ph type="sldNum" sz="quarter" idx="5"/>
          </p:nvPr>
        </p:nvSpPr>
        <p:spPr/>
        <p:txBody>
          <a:bodyPr/>
          <a:lstStyle/>
          <a:p>
            <a:fld id="{D40E5F01-6D11-4480-828A-00C41C83C699}" type="slidenum">
              <a:rPr lang="en-US" smtClean="0"/>
              <a:t>21</a:t>
            </a:fld>
            <a:endParaRPr lang="en-US"/>
          </a:p>
        </p:txBody>
      </p:sp>
    </p:spTree>
    <p:extLst>
      <p:ext uri="{BB962C8B-B14F-4D97-AF65-F5344CB8AC3E}">
        <p14:creationId xmlns:p14="http://schemas.microsoft.com/office/powerpoint/2010/main" val="388041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The Space Weather </a:t>
            </a:r>
            <a:r>
              <a:rPr lang="en-US" dirty="0" err="1"/>
              <a:t>UnderGround</a:t>
            </a:r>
            <a:r>
              <a:rPr lang="en-US" dirty="0"/>
              <a:t> or SWUG program, founded….</a:t>
            </a:r>
          </a:p>
        </p:txBody>
      </p:sp>
      <p:sp>
        <p:nvSpPr>
          <p:cNvPr id="4" name="Slide Number Placeholder 3"/>
          <p:cNvSpPr>
            <a:spLocks noGrp="1"/>
          </p:cNvSpPr>
          <p:nvPr>
            <p:ph type="sldNum" sz="quarter" idx="5"/>
          </p:nvPr>
        </p:nvSpPr>
        <p:spPr/>
        <p:txBody>
          <a:bodyPr/>
          <a:lstStyle/>
          <a:p>
            <a:fld id="{D40E5F01-6D11-4480-828A-00C41C83C699}" type="slidenum">
              <a:rPr lang="en-US" smtClean="0"/>
              <a:t>3</a:t>
            </a:fld>
            <a:endParaRPr lang="en-US"/>
          </a:p>
        </p:txBody>
      </p:sp>
    </p:spTree>
    <p:extLst>
      <p:ext uri="{BB962C8B-B14F-4D97-AF65-F5344CB8AC3E}">
        <p14:creationId xmlns:p14="http://schemas.microsoft.com/office/powerpoint/2010/main" val="100166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UAF has a few of their own SWUG programs. We have an Educator…</a:t>
            </a:r>
          </a:p>
        </p:txBody>
      </p:sp>
      <p:sp>
        <p:nvSpPr>
          <p:cNvPr id="4" name="Slide Number Placeholder 3"/>
          <p:cNvSpPr>
            <a:spLocks noGrp="1"/>
          </p:cNvSpPr>
          <p:nvPr>
            <p:ph type="sldNum" sz="quarter" idx="5"/>
          </p:nvPr>
        </p:nvSpPr>
        <p:spPr/>
        <p:txBody>
          <a:bodyPr/>
          <a:lstStyle/>
          <a:p>
            <a:fld id="{D40E5F01-6D11-4480-828A-00C41C83C699}" type="slidenum">
              <a:rPr lang="en-US" smtClean="0"/>
              <a:t>4</a:t>
            </a:fld>
            <a:endParaRPr lang="en-US"/>
          </a:p>
        </p:txBody>
      </p:sp>
    </p:spTree>
    <p:extLst>
      <p:ext uri="{BB962C8B-B14F-4D97-AF65-F5344CB8AC3E}">
        <p14:creationId xmlns:p14="http://schemas.microsoft.com/office/powerpoint/2010/main" val="2802108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These low-cost magnetometers that are used in the SWUG program are called…</a:t>
            </a:r>
          </a:p>
        </p:txBody>
      </p:sp>
      <p:sp>
        <p:nvSpPr>
          <p:cNvPr id="4" name="Slide Number Placeholder 3"/>
          <p:cNvSpPr>
            <a:spLocks noGrp="1"/>
          </p:cNvSpPr>
          <p:nvPr>
            <p:ph type="sldNum" sz="quarter" idx="5"/>
          </p:nvPr>
        </p:nvSpPr>
        <p:spPr/>
        <p:txBody>
          <a:bodyPr/>
          <a:lstStyle/>
          <a:p>
            <a:fld id="{D40E5F01-6D11-4480-828A-00C41C83C699}" type="slidenum">
              <a:rPr lang="en-US" smtClean="0"/>
              <a:t>5</a:t>
            </a:fld>
            <a:endParaRPr lang="en-US"/>
          </a:p>
        </p:txBody>
      </p:sp>
    </p:spTree>
    <p:extLst>
      <p:ext uri="{BB962C8B-B14F-4D97-AF65-F5344CB8AC3E}">
        <p14:creationId xmlns:p14="http://schemas.microsoft.com/office/powerpoint/2010/main" val="2921363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So, with that said, my project is about investigating the performance of one of these SAM-III magnetometers</a:t>
            </a:r>
          </a:p>
        </p:txBody>
      </p:sp>
      <p:sp>
        <p:nvSpPr>
          <p:cNvPr id="4" name="Slide Number Placeholder 3"/>
          <p:cNvSpPr>
            <a:spLocks noGrp="1"/>
          </p:cNvSpPr>
          <p:nvPr>
            <p:ph type="sldNum" sz="quarter" idx="5"/>
          </p:nvPr>
        </p:nvSpPr>
        <p:spPr/>
        <p:txBody>
          <a:bodyPr/>
          <a:lstStyle/>
          <a:p>
            <a:fld id="{D40E5F01-6D11-4480-828A-00C41C83C699}" type="slidenum">
              <a:rPr lang="en-US" smtClean="0"/>
              <a:t>6</a:t>
            </a:fld>
            <a:endParaRPr lang="en-US"/>
          </a:p>
        </p:txBody>
      </p:sp>
    </p:spTree>
    <p:extLst>
      <p:ext uri="{BB962C8B-B14F-4D97-AF65-F5344CB8AC3E}">
        <p14:creationId xmlns:p14="http://schemas.microsoft.com/office/powerpoint/2010/main" val="45849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So the goals with this large dataset would be to first prepare the data…</a:t>
            </a:r>
          </a:p>
          <a:p>
            <a:endParaRPr lang="en-US" dirty="0"/>
          </a:p>
          <a:p>
            <a:r>
              <a:rPr lang="en-US" dirty="0"/>
              <a:t>One way to investigate… compare..</a:t>
            </a:r>
          </a:p>
        </p:txBody>
      </p:sp>
      <p:sp>
        <p:nvSpPr>
          <p:cNvPr id="4" name="Slide Number Placeholder 3"/>
          <p:cNvSpPr>
            <a:spLocks noGrp="1"/>
          </p:cNvSpPr>
          <p:nvPr>
            <p:ph type="sldNum" sz="quarter" idx="5"/>
          </p:nvPr>
        </p:nvSpPr>
        <p:spPr/>
        <p:txBody>
          <a:bodyPr/>
          <a:lstStyle/>
          <a:p>
            <a:fld id="{D40E5F01-6D11-4480-828A-00C41C83C699}" type="slidenum">
              <a:rPr lang="en-US" smtClean="0"/>
              <a:t>7</a:t>
            </a:fld>
            <a:endParaRPr lang="en-US"/>
          </a:p>
        </p:txBody>
      </p:sp>
    </p:spTree>
    <p:extLst>
      <p:ext uri="{BB962C8B-B14F-4D97-AF65-F5344CB8AC3E}">
        <p14:creationId xmlns:p14="http://schemas.microsoft.com/office/powerpoint/2010/main" val="462986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The first step with pursuing these goals was to first choose what tools we will be using</a:t>
            </a:r>
          </a:p>
        </p:txBody>
      </p:sp>
      <p:sp>
        <p:nvSpPr>
          <p:cNvPr id="4" name="Slide Number Placeholder 3"/>
          <p:cNvSpPr>
            <a:spLocks noGrp="1"/>
          </p:cNvSpPr>
          <p:nvPr>
            <p:ph type="sldNum" sz="quarter" idx="5"/>
          </p:nvPr>
        </p:nvSpPr>
        <p:spPr/>
        <p:txBody>
          <a:bodyPr/>
          <a:lstStyle/>
          <a:p>
            <a:fld id="{D40E5F01-6D11-4480-828A-00C41C83C699}" type="slidenum">
              <a:rPr lang="en-US" smtClean="0"/>
              <a:t>8</a:t>
            </a:fld>
            <a:endParaRPr lang="en-US"/>
          </a:p>
        </p:txBody>
      </p:sp>
    </p:spTree>
    <p:extLst>
      <p:ext uri="{BB962C8B-B14F-4D97-AF65-F5344CB8AC3E}">
        <p14:creationId xmlns:p14="http://schemas.microsoft.com/office/powerpoint/2010/main" val="987120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And I needed that help because there was a lot of data to analyze. We chose to investigate from 2010 to 2022 with at roughly 2Gb of data in size.</a:t>
            </a:r>
          </a:p>
        </p:txBody>
      </p:sp>
      <p:sp>
        <p:nvSpPr>
          <p:cNvPr id="4" name="Slide Number Placeholder 3"/>
          <p:cNvSpPr>
            <a:spLocks noGrp="1"/>
          </p:cNvSpPr>
          <p:nvPr>
            <p:ph type="sldNum" sz="quarter" idx="5"/>
          </p:nvPr>
        </p:nvSpPr>
        <p:spPr/>
        <p:txBody>
          <a:bodyPr/>
          <a:lstStyle/>
          <a:p>
            <a:fld id="{D40E5F01-6D11-4480-828A-00C41C83C699}" type="slidenum">
              <a:rPr lang="en-US" smtClean="0"/>
              <a:t>9</a:t>
            </a:fld>
            <a:endParaRPr lang="en-US"/>
          </a:p>
        </p:txBody>
      </p:sp>
    </p:spTree>
    <p:extLst>
      <p:ext uri="{BB962C8B-B14F-4D97-AF65-F5344CB8AC3E}">
        <p14:creationId xmlns:p14="http://schemas.microsoft.com/office/powerpoint/2010/main" val="453858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And this is where I received my GIMA data..</a:t>
            </a:r>
          </a:p>
        </p:txBody>
      </p:sp>
      <p:sp>
        <p:nvSpPr>
          <p:cNvPr id="4" name="Slide Number Placeholder 3"/>
          <p:cNvSpPr>
            <a:spLocks noGrp="1"/>
          </p:cNvSpPr>
          <p:nvPr>
            <p:ph type="sldNum" sz="quarter" idx="5"/>
          </p:nvPr>
        </p:nvSpPr>
        <p:spPr/>
        <p:txBody>
          <a:bodyPr/>
          <a:lstStyle/>
          <a:p>
            <a:fld id="{D40E5F01-6D11-4480-828A-00C41C83C699}" type="slidenum">
              <a:rPr lang="en-US" smtClean="0"/>
              <a:t>10</a:t>
            </a:fld>
            <a:endParaRPr lang="en-US"/>
          </a:p>
        </p:txBody>
      </p:sp>
    </p:spTree>
    <p:extLst>
      <p:ext uri="{BB962C8B-B14F-4D97-AF65-F5344CB8AC3E}">
        <p14:creationId xmlns:p14="http://schemas.microsoft.com/office/powerpoint/2010/main" val="1221336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4/28/2023</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30219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4/28/2023</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860671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4/28/2023</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61319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4/28/2023</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83321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4/28/2023</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810635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4/28/2023</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95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4/28/2023</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39550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4/28/2023</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2983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4/28/2023</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94646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4/28/2023</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4087665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4/28/2023</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67364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DnDiag">
          <a:fgClr>
            <a:schemeClr val="bg1">
              <a:tint val="98000"/>
              <a:satMod val="170000"/>
            </a:schemeClr>
          </a:fgClr>
          <a:bgClr>
            <a:schemeClr val="bg1"/>
          </a:bgClr>
        </a:pattFill>
        <a:effectLst/>
      </p:bgPr>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4/28/2023</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55504581"/>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hyperlink" Target="mailto:whbarndt@alaska.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Video 40" descr="Northern Lights">
            <a:extLst>
              <a:ext uri="{FF2B5EF4-FFF2-40B4-BE49-F238E27FC236}">
                <a16:creationId xmlns:a16="http://schemas.microsoft.com/office/drawing/2014/main" id="{5CFDA8DA-239C-C9C4-A780-3B17C8BF56D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9" cy="6857990"/>
          </a:xfrm>
          <a:prstGeom prst="rect">
            <a:avLst/>
          </a:prstGeom>
        </p:spPr>
      </p:pic>
      <p:sp>
        <p:nvSpPr>
          <p:cNvPr id="47" name="Rectangle 46">
            <a:extLst>
              <a:ext uri="{FF2B5EF4-FFF2-40B4-BE49-F238E27FC236}">
                <a16:creationId xmlns:a16="http://schemas.microsoft.com/office/drawing/2014/main" id="{50828E5B-9EDE-4D1D-8C59-333EDC952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86AA3-69DA-EF38-D391-482D5062E4C0}"/>
              </a:ext>
            </a:extLst>
          </p:cNvPr>
          <p:cNvSpPr>
            <a:spLocks noGrp="1"/>
          </p:cNvSpPr>
          <p:nvPr>
            <p:ph type="ctrTitle"/>
          </p:nvPr>
        </p:nvSpPr>
        <p:spPr>
          <a:xfrm>
            <a:off x="1078992" y="1840754"/>
            <a:ext cx="8714346" cy="3006466"/>
          </a:xfrm>
        </p:spPr>
        <p:txBody>
          <a:bodyPr anchor="b">
            <a:normAutofit fontScale="90000"/>
          </a:bodyPr>
          <a:lstStyle/>
          <a:p>
            <a:r>
              <a:rPr lang="en-US" sz="4800" b="0" i="0" u="none" strike="noStrike" dirty="0">
                <a:solidFill>
                  <a:schemeClr val="tx2"/>
                </a:solidFill>
                <a:effectLst/>
                <a:latin typeface="Sitka Banner" panose="02000505000000020004" pitchFamily="2" charset="0"/>
              </a:rPr>
              <a:t>Investigating the Performance of a Semi-Professional Magnetometer for Space Weather Research: 13 Years of Measurements from a Backyard in Anchorage</a:t>
            </a:r>
            <a:endParaRPr lang="en-US" sz="4700" dirty="0">
              <a:solidFill>
                <a:schemeClr val="tx2"/>
              </a:solidFill>
              <a:latin typeface="Sitka Banner" panose="02000505000000020004" pitchFamily="2" charset="0"/>
            </a:endParaRPr>
          </a:p>
        </p:txBody>
      </p:sp>
      <p:sp>
        <p:nvSpPr>
          <p:cNvPr id="3" name="Subtitle 2">
            <a:extLst>
              <a:ext uri="{FF2B5EF4-FFF2-40B4-BE49-F238E27FC236}">
                <a16:creationId xmlns:a16="http://schemas.microsoft.com/office/drawing/2014/main" id="{A94B5089-31E3-B5FF-ED83-AD67EEE0A557}"/>
              </a:ext>
            </a:extLst>
          </p:cNvPr>
          <p:cNvSpPr>
            <a:spLocks noGrp="1"/>
          </p:cNvSpPr>
          <p:nvPr>
            <p:ph type="subTitle" idx="1"/>
          </p:nvPr>
        </p:nvSpPr>
        <p:spPr>
          <a:xfrm>
            <a:off x="1078992" y="5162507"/>
            <a:ext cx="8714346" cy="1525465"/>
          </a:xfrm>
        </p:spPr>
        <p:txBody>
          <a:bodyPr>
            <a:normAutofit/>
          </a:bodyPr>
          <a:lstStyle/>
          <a:p>
            <a:pPr>
              <a:lnSpc>
                <a:spcPct val="90000"/>
              </a:lnSpc>
            </a:pPr>
            <a:r>
              <a:rPr lang="en-US" sz="2800" dirty="0">
                <a:solidFill>
                  <a:srgbClr val="FFFFFF"/>
                </a:solidFill>
                <a:latin typeface="Sitka Subheading" panose="02000505000000020004" pitchFamily="2" charset="0"/>
              </a:rPr>
              <a:t>Hunter Barndt</a:t>
            </a:r>
            <a:r>
              <a:rPr lang="en-US" sz="2000" dirty="0">
                <a:solidFill>
                  <a:srgbClr val="FFFFFF"/>
                </a:solidFill>
                <a:latin typeface="Sitka Subheading" panose="02000505000000020004" pitchFamily="2" charset="0"/>
              </a:rPr>
              <a:t> </a:t>
            </a:r>
          </a:p>
          <a:p>
            <a:pPr>
              <a:lnSpc>
                <a:spcPct val="90000"/>
              </a:lnSpc>
            </a:pPr>
            <a:r>
              <a:rPr lang="en-US" sz="1100" dirty="0">
                <a:solidFill>
                  <a:srgbClr val="FFFFFF"/>
                </a:solidFill>
                <a:latin typeface="Sitka Subheading" panose="02000505000000020004" pitchFamily="2" charset="0"/>
              </a:rPr>
              <a:t>Advisor: </a:t>
            </a:r>
            <a:r>
              <a:rPr lang="en-US" sz="1100" dirty="0" err="1">
                <a:solidFill>
                  <a:srgbClr val="FFFFFF"/>
                </a:solidFill>
                <a:latin typeface="Sitka Subheading" panose="02000505000000020004" pitchFamily="2" charset="0"/>
              </a:rPr>
              <a:t>Doğacan</a:t>
            </a:r>
            <a:r>
              <a:rPr lang="en-US" sz="1100" dirty="0">
                <a:solidFill>
                  <a:srgbClr val="FFFFFF"/>
                </a:solidFill>
                <a:latin typeface="Sitka Subheading" panose="02000505000000020004" pitchFamily="2" charset="0"/>
              </a:rPr>
              <a:t> S. </a:t>
            </a:r>
            <a:r>
              <a:rPr lang="en-US" sz="1100" dirty="0" err="1">
                <a:solidFill>
                  <a:srgbClr val="FFFFFF"/>
                </a:solidFill>
                <a:latin typeface="Sitka Subheading" panose="02000505000000020004" pitchFamily="2" charset="0"/>
              </a:rPr>
              <a:t>Öztürk</a:t>
            </a:r>
            <a:endParaRPr lang="en-US" sz="1100" dirty="0">
              <a:solidFill>
                <a:srgbClr val="FFFFFF"/>
              </a:solidFill>
              <a:latin typeface="Sitka Subheading" panose="02000505000000020004" pitchFamily="2" charset="0"/>
            </a:endParaRPr>
          </a:p>
          <a:p>
            <a:pPr>
              <a:lnSpc>
                <a:spcPct val="90000"/>
              </a:lnSpc>
            </a:pPr>
            <a:r>
              <a:rPr lang="en-US" sz="1100" dirty="0">
                <a:solidFill>
                  <a:srgbClr val="FFFFFF"/>
                </a:solidFill>
                <a:latin typeface="Sitka Subheading" panose="02000505000000020004" pitchFamily="2" charset="0"/>
              </a:rPr>
              <a:t>University of Alaska Fairbanks, Geophysical Institute, Space Weather Underground (SWUG)</a:t>
            </a:r>
          </a:p>
          <a:p>
            <a:pPr>
              <a:lnSpc>
                <a:spcPct val="90000"/>
              </a:lnSpc>
            </a:pPr>
            <a:r>
              <a:rPr lang="en-US" sz="1100" dirty="0">
                <a:solidFill>
                  <a:srgbClr val="FFFFFF"/>
                </a:solidFill>
                <a:latin typeface="Sitka Subheading" panose="02000505000000020004" pitchFamily="2" charset="0"/>
              </a:rPr>
              <a:t>whbarndt@alaska.edu</a:t>
            </a:r>
          </a:p>
        </p:txBody>
      </p:sp>
      <p:cxnSp>
        <p:nvCxnSpPr>
          <p:cNvPr id="49" name="Straight Connector 48">
            <a:extLst>
              <a:ext uri="{FF2B5EF4-FFF2-40B4-BE49-F238E27FC236}">
                <a16:creationId xmlns:a16="http://schemas.microsoft.com/office/drawing/2014/main" id="{C56E7048-86CF-445D-8846-414F144FD8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5209" y="5016207"/>
            <a:ext cx="8618129"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descr="Logo&#10;&#10;Description automatically generated">
            <a:extLst>
              <a:ext uri="{FF2B5EF4-FFF2-40B4-BE49-F238E27FC236}">
                <a16:creationId xmlns:a16="http://schemas.microsoft.com/office/drawing/2014/main" id="{587FCCFA-2EFF-ACA1-7C9A-8EDBD2AA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4913" y="5295407"/>
            <a:ext cx="1346896" cy="1276394"/>
          </a:xfrm>
          <a:prstGeom prst="rect">
            <a:avLst/>
          </a:prstGeom>
        </p:spPr>
      </p:pic>
      <p:pic>
        <p:nvPicPr>
          <p:cNvPr id="6" name="Picture 5" descr="A picture containing text, clock&#10;&#10;Description automatically generated">
            <a:extLst>
              <a:ext uri="{FF2B5EF4-FFF2-40B4-BE49-F238E27FC236}">
                <a16:creationId xmlns:a16="http://schemas.microsoft.com/office/drawing/2014/main" id="{E04CC55C-D38A-59F0-159B-4ED544DA58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6946" y="5295407"/>
            <a:ext cx="1276392" cy="1276392"/>
          </a:xfrm>
          <a:prstGeom prst="rect">
            <a:avLst/>
          </a:prstGeom>
        </p:spPr>
      </p:pic>
      <p:cxnSp>
        <p:nvCxnSpPr>
          <p:cNvPr id="7" name="Straight Connector 6">
            <a:extLst>
              <a:ext uri="{FF2B5EF4-FFF2-40B4-BE49-F238E27FC236}">
                <a16:creationId xmlns:a16="http://schemas.microsoft.com/office/drawing/2014/main" id="{EAB4E85F-2A1C-1D9F-20F9-2FD08E2B78B7}"/>
              </a:ext>
            </a:extLst>
          </p:cNvPr>
          <p:cNvCxnSpPr/>
          <p:nvPr/>
        </p:nvCxnSpPr>
        <p:spPr>
          <a:xfrm>
            <a:off x="1175208" y="5016207"/>
            <a:ext cx="8618129" cy="0"/>
          </a:xfrm>
          <a:prstGeom prst="line">
            <a:avLst/>
          </a:prstGeom>
          <a:ln w="19050">
            <a:solidFill>
              <a:schemeClr val="tx2"/>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638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1"/>
                                        </p:tgtEl>
                                      </p:cBhvr>
                                    </p:cmd>
                                  </p:childTnLst>
                                </p:cTn>
                              </p:par>
                            </p:childTnLst>
                          </p:cTn>
                        </p:par>
                      </p:childTnLst>
                    </p:cTn>
                  </p:par>
                </p:childTnLst>
              </p:cTn>
              <p:nextCondLst>
                <p:cond evt="onClick" delay="0">
                  <p:tgtEl>
                    <p:spTgt spid="41"/>
                  </p:tgtEl>
                </p:cond>
              </p:nextCondLst>
            </p:seq>
            <p:video>
              <p:cMediaNode mute="1">
                <p:cTn id="12" repeatCount="indefinite" fill="hold" display="0">
                  <p:stCondLst>
                    <p:cond delay="indefinite"/>
                  </p:stCondLst>
                </p:cTn>
                <p:tgtEl>
                  <p:spTgt spid="41"/>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0" y="216028"/>
            <a:ext cx="12192000" cy="755522"/>
          </a:xfrm>
        </p:spPr>
        <p:txBody>
          <a:bodyPr>
            <a:normAutofit fontScale="90000"/>
          </a:bodyPr>
          <a:lstStyle/>
          <a:p>
            <a:r>
              <a:rPr lang="en-US" sz="4800" dirty="0">
                <a:solidFill>
                  <a:schemeClr val="tx2"/>
                </a:solidFill>
              </a:rPr>
              <a:t>Geophysical Institute Magnetometer Array (GIMA) </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887EF383-B200-E747-4EFB-B1B1997F4367}"/>
              </a:ext>
            </a:extLst>
          </p:cNvPr>
          <p:cNvSpPr txBox="1"/>
          <p:nvPr/>
        </p:nvSpPr>
        <p:spPr>
          <a:xfrm>
            <a:off x="82374" y="3764205"/>
            <a:ext cx="7551608" cy="2246769"/>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Median of the day is subtracted before</a:t>
            </a:r>
          </a:p>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Data provided:</a:t>
            </a:r>
          </a:p>
          <a:p>
            <a:pPr marL="914400" lvl="1" indent="-4572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Magnetic ‘H’, ‘D’, ‘Z’: x, y, z respectively</a:t>
            </a:r>
          </a:p>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Temporal Resolution: 1 second </a:t>
            </a:r>
          </a:p>
        </p:txBody>
      </p:sp>
      <p:pic>
        <p:nvPicPr>
          <p:cNvPr id="1026" name="Picture 2">
            <a:extLst>
              <a:ext uri="{FF2B5EF4-FFF2-40B4-BE49-F238E27FC236}">
                <a16:creationId xmlns:a16="http://schemas.microsoft.com/office/drawing/2014/main" id="{F21C9B1F-F7B4-D4B6-800E-F3F85110D9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3982" y="1366316"/>
            <a:ext cx="4173415" cy="36169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raphical user interface, text, application, chat or text message&#10;&#10;Description automatically generated">
            <a:extLst>
              <a:ext uri="{FF2B5EF4-FFF2-40B4-BE49-F238E27FC236}">
                <a16:creationId xmlns:a16="http://schemas.microsoft.com/office/drawing/2014/main" id="{31C3C247-CAC4-6A76-4DCD-7355958BF0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981" y="1648270"/>
            <a:ext cx="4380958" cy="1985488"/>
          </a:xfrm>
          <a:prstGeom prst="rect">
            <a:avLst/>
          </a:prstGeom>
        </p:spPr>
      </p:pic>
      <p:sp>
        <p:nvSpPr>
          <p:cNvPr id="14" name="TextBox 13">
            <a:extLst>
              <a:ext uri="{FF2B5EF4-FFF2-40B4-BE49-F238E27FC236}">
                <a16:creationId xmlns:a16="http://schemas.microsoft.com/office/drawing/2014/main" id="{8068E890-7316-F107-1AF0-455E789F12C7}"/>
              </a:ext>
            </a:extLst>
          </p:cNvPr>
          <p:cNvSpPr txBox="1"/>
          <p:nvPr/>
        </p:nvSpPr>
        <p:spPr>
          <a:xfrm>
            <a:off x="615774" y="1302022"/>
            <a:ext cx="5480226" cy="692497"/>
          </a:xfrm>
          <a:prstGeom prst="rect">
            <a:avLst/>
          </a:prstGeom>
          <a:noFill/>
          <a:ln>
            <a:noFill/>
          </a:ln>
        </p:spPr>
        <p:txBody>
          <a:bodyPr wrap="square" rtlCol="0">
            <a:spAutoFit/>
          </a:bodyPr>
          <a:lstStyle/>
          <a:p>
            <a:r>
              <a:rPr lang="en-US" sz="1400" dirty="0">
                <a:solidFill>
                  <a:schemeClr val="accent6">
                    <a:lumMod val="60000"/>
                    <a:lumOff val="40000"/>
                  </a:schemeClr>
                </a:solidFill>
              </a:rPr>
              <a:t> </a:t>
            </a:r>
            <a:r>
              <a:rPr lang="en-US" sz="1400" dirty="0">
                <a:solidFill>
                  <a:schemeClr val="tx2"/>
                </a:solidFill>
              </a:rPr>
              <a:t>Website: </a:t>
            </a:r>
            <a:r>
              <a:rPr lang="en-US" sz="1400" u="sng" dirty="0">
                <a:solidFill>
                  <a:srgbClr val="0070C0"/>
                </a:solidFill>
              </a:rPr>
              <a:t>https://www.gi.alaska.edu/monitors/magnetometer</a:t>
            </a:r>
          </a:p>
          <a:p>
            <a:pPr marL="457200" indent="-457200">
              <a:buFont typeface="Courier New" panose="02070309020205020404" pitchFamily="49" charset="0"/>
              <a:buChar char="o"/>
            </a:pPr>
            <a:endParaRPr lang="en-US" sz="1400" dirty="0"/>
          </a:p>
          <a:p>
            <a:pPr marL="457200" indent="-457200">
              <a:buFont typeface="Courier New" panose="02070309020205020404" pitchFamily="49" charset="0"/>
              <a:buChar char="o"/>
            </a:pPr>
            <a:endParaRPr lang="en-US" sz="1100" dirty="0">
              <a:solidFill>
                <a:schemeClr val="tx2"/>
              </a:solidFill>
              <a:latin typeface="Sitka Text" panose="02000505000000020004" pitchFamily="2" charset="0"/>
            </a:endParaRPr>
          </a:p>
        </p:txBody>
      </p:sp>
    </p:spTree>
    <p:extLst>
      <p:ext uri="{BB962C8B-B14F-4D97-AF65-F5344CB8AC3E}">
        <p14:creationId xmlns:p14="http://schemas.microsoft.com/office/powerpoint/2010/main" val="2242033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9237763" cy="755522"/>
          </a:xfrm>
        </p:spPr>
        <p:txBody>
          <a:bodyPr>
            <a:normAutofit/>
          </a:bodyPr>
          <a:lstStyle/>
          <a:p>
            <a:r>
              <a:rPr lang="en-US" sz="4800" dirty="0">
                <a:solidFill>
                  <a:schemeClr val="tx2"/>
                </a:solidFill>
              </a:rPr>
              <a:t>Architecture Diagram</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EACA2FA8-9F1F-733B-CD5B-D3CFB99E4C1C}"/>
              </a:ext>
            </a:extLst>
          </p:cNvPr>
          <p:cNvSpPr/>
          <p:nvPr/>
        </p:nvSpPr>
        <p:spPr>
          <a:xfrm>
            <a:off x="1610276" y="1301881"/>
            <a:ext cx="5575300" cy="534178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3FE091-3561-6FCC-E29D-72CB8A3731CA}"/>
              </a:ext>
            </a:extLst>
          </p:cNvPr>
          <p:cNvSpPr txBox="1"/>
          <p:nvPr/>
        </p:nvSpPr>
        <p:spPr>
          <a:xfrm>
            <a:off x="7734300" y="1468984"/>
            <a:ext cx="3934645" cy="2677656"/>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solidFill>
                  <a:schemeClr val="accent6">
                    <a:lumMod val="60000"/>
                    <a:lumOff val="40000"/>
                  </a:schemeClr>
                </a:solidFill>
              </a:rPr>
              <a:t> </a:t>
            </a:r>
            <a:r>
              <a:rPr lang="en-US" sz="2400" dirty="0">
                <a:solidFill>
                  <a:schemeClr val="tx2"/>
                </a:solidFill>
              </a:rPr>
              <a:t>900+ lines of code</a:t>
            </a:r>
          </a:p>
          <a:p>
            <a:pPr marL="342900" indent="-342900">
              <a:buFont typeface="Courier New" panose="02070309020205020404" pitchFamily="49" charset="0"/>
              <a:buChar char="o"/>
            </a:pPr>
            <a:endParaRPr lang="en-US" sz="2400" dirty="0">
              <a:solidFill>
                <a:schemeClr val="tx2"/>
              </a:solidFill>
            </a:endParaRPr>
          </a:p>
          <a:p>
            <a:pPr marL="342900" indent="-342900">
              <a:buFont typeface="Courier New" panose="02070309020205020404" pitchFamily="49" charset="0"/>
              <a:buChar char="o"/>
            </a:pPr>
            <a:r>
              <a:rPr lang="en-US" sz="2400" dirty="0">
                <a:solidFill>
                  <a:schemeClr val="accent6">
                    <a:lumMod val="60000"/>
                    <a:lumOff val="40000"/>
                  </a:schemeClr>
                </a:solidFill>
              </a:rPr>
              <a:t> </a:t>
            </a:r>
            <a:r>
              <a:rPr lang="en-US" sz="2400" dirty="0">
                <a:solidFill>
                  <a:schemeClr val="tx2"/>
                </a:solidFill>
              </a:rPr>
              <a:t>Which can hopefully be used for future SWUG and SAM-III magnetometer data parsing and analysis</a:t>
            </a:r>
            <a:endParaRPr lang="en-US" sz="2400" dirty="0">
              <a:solidFill>
                <a:schemeClr val="accent6">
                  <a:lumMod val="60000"/>
                  <a:lumOff val="40000"/>
                </a:schemeClr>
              </a:solidFill>
            </a:endParaRPr>
          </a:p>
        </p:txBody>
      </p:sp>
      <p:pic>
        <p:nvPicPr>
          <p:cNvPr id="12" name="Picture 11" descr="A picture containing shape&#10;&#10;Description automatically generated">
            <a:extLst>
              <a:ext uri="{FF2B5EF4-FFF2-40B4-BE49-F238E27FC236}">
                <a16:creationId xmlns:a16="http://schemas.microsoft.com/office/drawing/2014/main" id="{AFBC6CE2-2952-2DDB-265A-C119DCB15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951" y="1371601"/>
            <a:ext cx="4686300" cy="5200650"/>
          </a:xfrm>
          <a:prstGeom prst="rect">
            <a:avLst/>
          </a:prstGeom>
        </p:spPr>
      </p:pic>
    </p:spTree>
    <p:extLst>
      <p:ext uri="{BB962C8B-B14F-4D97-AF65-F5344CB8AC3E}">
        <p14:creationId xmlns:p14="http://schemas.microsoft.com/office/powerpoint/2010/main" val="289964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9237763" cy="755522"/>
          </a:xfrm>
        </p:spPr>
        <p:txBody>
          <a:bodyPr>
            <a:normAutofit/>
          </a:bodyPr>
          <a:lstStyle/>
          <a:p>
            <a:r>
              <a:rPr lang="en-US" sz="4800" dirty="0">
                <a:solidFill>
                  <a:schemeClr val="tx2"/>
                </a:solidFill>
              </a:rPr>
              <a:t>Coordinates!</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6" name="Content Placeholder 4" descr="Diagram&#10;&#10;Description automatically generated">
            <a:extLst>
              <a:ext uri="{FF2B5EF4-FFF2-40B4-BE49-F238E27FC236}">
                <a16:creationId xmlns:a16="http://schemas.microsoft.com/office/drawing/2014/main" id="{6986BDFB-0E42-D94F-4C73-AF211356EB0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00158" y="1710659"/>
            <a:ext cx="5095842" cy="3975766"/>
          </a:xfrm>
        </p:spPr>
      </p:pic>
      <p:pic>
        <p:nvPicPr>
          <p:cNvPr id="7" name="Picture 6">
            <a:extLst>
              <a:ext uri="{FF2B5EF4-FFF2-40B4-BE49-F238E27FC236}">
                <a16:creationId xmlns:a16="http://schemas.microsoft.com/office/drawing/2014/main" id="{069CBF0F-1D40-20F5-5F6D-5AD5DD437F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9551" y="2201744"/>
            <a:ext cx="3537559" cy="851143"/>
          </a:xfrm>
          <a:prstGeom prst="rect">
            <a:avLst/>
          </a:prstGeom>
        </p:spPr>
      </p:pic>
      <p:pic>
        <p:nvPicPr>
          <p:cNvPr id="8" name="Picture 7">
            <a:extLst>
              <a:ext uri="{FF2B5EF4-FFF2-40B4-BE49-F238E27FC236}">
                <a16:creationId xmlns:a16="http://schemas.microsoft.com/office/drawing/2014/main" id="{54EFFAA5-2C72-8594-2265-E423E3E336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3592" y="3854562"/>
            <a:ext cx="2829478" cy="851143"/>
          </a:xfrm>
          <a:prstGeom prst="rect">
            <a:avLst/>
          </a:prstGeom>
        </p:spPr>
      </p:pic>
    </p:spTree>
    <p:extLst>
      <p:ext uri="{BB962C8B-B14F-4D97-AF65-F5344CB8AC3E}">
        <p14:creationId xmlns:p14="http://schemas.microsoft.com/office/powerpoint/2010/main" val="3719364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9237763" cy="755522"/>
          </a:xfrm>
        </p:spPr>
        <p:txBody>
          <a:bodyPr>
            <a:normAutofit/>
          </a:bodyPr>
          <a:lstStyle/>
          <a:p>
            <a:r>
              <a:rPr lang="en-US" sz="4800" dirty="0">
                <a:solidFill>
                  <a:schemeClr val="tx2"/>
                </a:solidFill>
              </a:rPr>
              <a:t>Processed Datasets</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887EF383-B200-E747-4EFB-B1B1997F4367}"/>
              </a:ext>
            </a:extLst>
          </p:cNvPr>
          <p:cNvSpPr txBox="1"/>
          <p:nvPr/>
        </p:nvSpPr>
        <p:spPr>
          <a:xfrm>
            <a:off x="761589" y="1751619"/>
            <a:ext cx="2169307" cy="523220"/>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t>SAM-III:</a:t>
            </a:r>
            <a:endParaRPr lang="en-US" sz="2600" dirty="0"/>
          </a:p>
        </p:txBody>
      </p:sp>
      <p:sp>
        <p:nvSpPr>
          <p:cNvPr id="6" name="TextBox 5">
            <a:extLst>
              <a:ext uri="{FF2B5EF4-FFF2-40B4-BE49-F238E27FC236}">
                <a16:creationId xmlns:a16="http://schemas.microsoft.com/office/drawing/2014/main" id="{7FA3A9E6-EACF-FB11-1A30-01D86574AD83}"/>
              </a:ext>
            </a:extLst>
          </p:cNvPr>
          <p:cNvSpPr txBox="1"/>
          <p:nvPr/>
        </p:nvSpPr>
        <p:spPr>
          <a:xfrm>
            <a:off x="5544746" y="1751619"/>
            <a:ext cx="2169307" cy="523220"/>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t>GIMA:</a:t>
            </a:r>
            <a:endParaRPr lang="en-US" sz="2600" dirty="0"/>
          </a:p>
        </p:txBody>
      </p:sp>
      <p:pic>
        <p:nvPicPr>
          <p:cNvPr id="9" name="Picture 8" descr="A picture containing text&#10;&#10;Description automatically generated">
            <a:extLst>
              <a:ext uri="{FF2B5EF4-FFF2-40B4-BE49-F238E27FC236}">
                <a16:creationId xmlns:a16="http://schemas.microsoft.com/office/drawing/2014/main" id="{FBDEF045-AB9F-2C5F-CFCF-15F4D50DC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746" y="2376917"/>
            <a:ext cx="6058746" cy="2610214"/>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1D96791B-04AD-3AAE-E8FD-2AA8E65A60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589" y="2386443"/>
            <a:ext cx="4372585" cy="2600688"/>
          </a:xfrm>
          <a:prstGeom prst="rect">
            <a:avLst/>
          </a:prstGeom>
        </p:spPr>
      </p:pic>
      <p:sp>
        <p:nvSpPr>
          <p:cNvPr id="4" name="TextBox 3">
            <a:extLst>
              <a:ext uri="{FF2B5EF4-FFF2-40B4-BE49-F238E27FC236}">
                <a16:creationId xmlns:a16="http://schemas.microsoft.com/office/drawing/2014/main" id="{C199DE7B-642E-9CC7-1DE4-FEED4D241996}"/>
              </a:ext>
            </a:extLst>
          </p:cNvPr>
          <p:cNvSpPr txBox="1"/>
          <p:nvPr/>
        </p:nvSpPr>
        <p:spPr>
          <a:xfrm>
            <a:off x="756345" y="5163205"/>
            <a:ext cx="8054280" cy="1384995"/>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1. </a:t>
            </a:r>
            <a:r>
              <a:rPr lang="en-US" sz="2800" dirty="0"/>
              <a:t>Subtracted the start of each day for each day</a:t>
            </a:r>
          </a:p>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2. Calculated H, D, </a:t>
            </a:r>
            <a:r>
              <a:rPr lang="en-US" sz="2800" dirty="0" err="1">
                <a:solidFill>
                  <a:schemeClr val="tx2"/>
                </a:solidFill>
              </a:rPr>
              <a:t>dH</a:t>
            </a:r>
            <a:r>
              <a:rPr lang="en-US" sz="2800" dirty="0">
                <a:solidFill>
                  <a:schemeClr val="tx2"/>
                </a:solidFill>
              </a:rPr>
              <a:t>, dt, and </a:t>
            </a:r>
            <a:r>
              <a:rPr lang="en-US" sz="2800" dirty="0" err="1">
                <a:solidFill>
                  <a:schemeClr val="tx2"/>
                </a:solidFill>
              </a:rPr>
              <a:t>dH</a:t>
            </a:r>
            <a:r>
              <a:rPr lang="en-US" sz="2800" dirty="0">
                <a:solidFill>
                  <a:schemeClr val="tx2"/>
                </a:solidFill>
              </a:rPr>
              <a:t>/dt</a:t>
            </a:r>
            <a:endParaRPr lang="en-US" sz="2600" dirty="0">
              <a:solidFill>
                <a:schemeClr val="accent6">
                  <a:lumMod val="60000"/>
                  <a:lumOff val="40000"/>
                </a:schemeClr>
              </a:solidFill>
            </a:endParaRPr>
          </a:p>
        </p:txBody>
      </p:sp>
    </p:spTree>
    <p:extLst>
      <p:ext uri="{BB962C8B-B14F-4D97-AF65-F5344CB8AC3E}">
        <p14:creationId xmlns:p14="http://schemas.microsoft.com/office/powerpoint/2010/main" val="3447350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9237763" cy="755522"/>
          </a:xfrm>
        </p:spPr>
        <p:txBody>
          <a:bodyPr>
            <a:normAutofit/>
          </a:bodyPr>
          <a:lstStyle/>
          <a:p>
            <a:r>
              <a:rPr lang="en-US" sz="4800" dirty="0">
                <a:solidFill>
                  <a:schemeClr val="tx2"/>
                </a:solidFill>
              </a:rPr>
              <a:t>Resampled/Cleaned Datasets</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887EF383-B200-E747-4EFB-B1B1997F4367}"/>
              </a:ext>
            </a:extLst>
          </p:cNvPr>
          <p:cNvSpPr txBox="1"/>
          <p:nvPr/>
        </p:nvSpPr>
        <p:spPr>
          <a:xfrm>
            <a:off x="225550" y="1764095"/>
            <a:ext cx="2169307" cy="523220"/>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t>SAM-III:</a:t>
            </a:r>
            <a:endParaRPr lang="en-US" sz="2600" dirty="0"/>
          </a:p>
        </p:txBody>
      </p:sp>
      <p:sp>
        <p:nvSpPr>
          <p:cNvPr id="6" name="TextBox 5">
            <a:extLst>
              <a:ext uri="{FF2B5EF4-FFF2-40B4-BE49-F238E27FC236}">
                <a16:creationId xmlns:a16="http://schemas.microsoft.com/office/drawing/2014/main" id="{7FA3A9E6-EACF-FB11-1A30-01D86574AD83}"/>
              </a:ext>
            </a:extLst>
          </p:cNvPr>
          <p:cNvSpPr txBox="1"/>
          <p:nvPr/>
        </p:nvSpPr>
        <p:spPr>
          <a:xfrm>
            <a:off x="5865834" y="1760363"/>
            <a:ext cx="2169307" cy="523220"/>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t>GIMA:</a:t>
            </a:r>
            <a:endParaRPr lang="en-US" sz="2600" dirty="0"/>
          </a:p>
        </p:txBody>
      </p:sp>
      <p:pic>
        <p:nvPicPr>
          <p:cNvPr id="7" name="Picture 6" descr="Calendar&#10;&#10;Description automatically generated with low confidence">
            <a:extLst>
              <a:ext uri="{FF2B5EF4-FFF2-40B4-BE49-F238E27FC236}">
                <a16:creationId xmlns:a16="http://schemas.microsoft.com/office/drawing/2014/main" id="{BD0AF2BA-F587-4CF0-E206-69E50586C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509" y="2343823"/>
            <a:ext cx="6033941" cy="2348437"/>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4F2E3CD0-5061-6E01-CB66-AD7DFDD741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550" y="2392408"/>
            <a:ext cx="5400019" cy="2299852"/>
          </a:xfrm>
          <a:prstGeom prst="rect">
            <a:avLst/>
          </a:prstGeom>
        </p:spPr>
      </p:pic>
      <p:sp>
        <p:nvSpPr>
          <p:cNvPr id="8" name="TextBox 7">
            <a:extLst>
              <a:ext uri="{FF2B5EF4-FFF2-40B4-BE49-F238E27FC236}">
                <a16:creationId xmlns:a16="http://schemas.microsoft.com/office/drawing/2014/main" id="{825B1313-963F-B7AD-69E0-32350CA921B6}"/>
              </a:ext>
            </a:extLst>
          </p:cNvPr>
          <p:cNvSpPr txBox="1"/>
          <p:nvPr/>
        </p:nvSpPr>
        <p:spPr>
          <a:xfrm>
            <a:off x="1310203" y="4993927"/>
            <a:ext cx="6633954" cy="1384995"/>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err="1">
                <a:solidFill>
                  <a:schemeClr val="tx2"/>
                </a:solidFill>
              </a:rPr>
              <a:t>NaN</a:t>
            </a:r>
            <a:r>
              <a:rPr lang="en-US" sz="2800" dirty="0">
                <a:solidFill>
                  <a:schemeClr val="tx2"/>
                </a:solidFill>
              </a:rPr>
              <a:t> values in resampled dataset: </a:t>
            </a:r>
          </a:p>
          <a:p>
            <a:pPr marL="914400" lvl="1" indent="-457200">
              <a:buFont typeface="Courier New" panose="02070309020205020404" pitchFamily="49" charset="0"/>
              <a:buChar char="o"/>
            </a:pPr>
            <a:r>
              <a:rPr lang="en-US" sz="2800" i="1" dirty="0">
                <a:solidFill>
                  <a:schemeClr val="accent6">
                    <a:lumMod val="60000"/>
                    <a:lumOff val="40000"/>
                  </a:schemeClr>
                </a:solidFill>
              </a:rPr>
              <a:t> </a:t>
            </a:r>
            <a:r>
              <a:rPr lang="en-US" sz="2800" i="1" dirty="0"/>
              <a:t>SAMIII - 1.5%</a:t>
            </a:r>
          </a:p>
          <a:p>
            <a:pPr marL="914400" lvl="1" indent="-457200">
              <a:buFont typeface="Courier New" panose="02070309020205020404" pitchFamily="49" charset="0"/>
              <a:buChar char="o"/>
            </a:pPr>
            <a:r>
              <a:rPr lang="en-US" sz="2800" i="1" dirty="0">
                <a:solidFill>
                  <a:schemeClr val="accent6">
                    <a:lumMod val="60000"/>
                    <a:lumOff val="40000"/>
                  </a:schemeClr>
                </a:solidFill>
              </a:rPr>
              <a:t> </a:t>
            </a:r>
            <a:r>
              <a:rPr lang="en-US" sz="2800" i="1" dirty="0"/>
              <a:t>GIMA - 22%</a:t>
            </a:r>
          </a:p>
        </p:txBody>
      </p:sp>
    </p:spTree>
    <p:extLst>
      <p:ext uri="{BB962C8B-B14F-4D97-AF65-F5344CB8AC3E}">
        <p14:creationId xmlns:p14="http://schemas.microsoft.com/office/powerpoint/2010/main" val="3428208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11492974" cy="755522"/>
          </a:xfrm>
        </p:spPr>
        <p:txBody>
          <a:bodyPr>
            <a:normAutofit/>
          </a:bodyPr>
          <a:lstStyle/>
          <a:p>
            <a:r>
              <a:rPr lang="en-US" sz="4800" dirty="0">
                <a:solidFill>
                  <a:schemeClr val="tx2"/>
                </a:solidFill>
              </a:rPr>
              <a:t>Results: Quiet Day counts</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53CD2E73-3714-EBF3-8D9E-5D556160BEDC}"/>
              </a:ext>
            </a:extLst>
          </p:cNvPr>
          <p:cNvSpPr txBox="1"/>
          <p:nvPr/>
        </p:nvSpPr>
        <p:spPr>
          <a:xfrm>
            <a:off x="8161980" y="2222590"/>
            <a:ext cx="3970794" cy="1815882"/>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t>A look at the quiet data (</a:t>
            </a:r>
            <a:r>
              <a:rPr lang="en-US" sz="2800" dirty="0">
                <a:solidFill>
                  <a:schemeClr val="tx2"/>
                </a:solidFill>
              </a:rPr>
              <a:t>H &lt; 100nT)</a:t>
            </a:r>
            <a:r>
              <a:rPr lang="en-US" sz="2800" dirty="0"/>
              <a:t> for each dataset – seem comparable</a:t>
            </a:r>
            <a:endParaRPr lang="en-US" sz="2600" dirty="0"/>
          </a:p>
        </p:txBody>
      </p:sp>
      <p:pic>
        <p:nvPicPr>
          <p:cNvPr id="7" name="Picture 6" descr="Chart, bar chart&#10;&#10;Description automatically generated">
            <a:extLst>
              <a:ext uri="{FF2B5EF4-FFF2-40B4-BE49-F238E27FC236}">
                <a16:creationId xmlns:a16="http://schemas.microsoft.com/office/drawing/2014/main" id="{50B8BAA0-2D64-5455-9F29-A3C6CC066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550" y="1434972"/>
            <a:ext cx="7810500" cy="5207000"/>
          </a:xfrm>
          <a:prstGeom prst="rect">
            <a:avLst/>
          </a:prstGeom>
        </p:spPr>
      </p:pic>
    </p:spTree>
    <p:extLst>
      <p:ext uri="{BB962C8B-B14F-4D97-AF65-F5344CB8AC3E}">
        <p14:creationId xmlns:p14="http://schemas.microsoft.com/office/powerpoint/2010/main" val="1946371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10224504" cy="755522"/>
          </a:xfrm>
        </p:spPr>
        <p:txBody>
          <a:bodyPr>
            <a:normAutofit fontScale="90000"/>
          </a:bodyPr>
          <a:lstStyle/>
          <a:p>
            <a:r>
              <a:rPr lang="en-US" sz="4800" dirty="0">
                <a:solidFill>
                  <a:schemeClr val="tx2"/>
                </a:solidFill>
              </a:rPr>
              <a:t>Histogram – Day counts of H &gt; 250nT:</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5" name="Picture 14" descr="Chart, bar chart, histogram&#10;&#10;Description automatically generated">
            <a:extLst>
              <a:ext uri="{FF2B5EF4-FFF2-40B4-BE49-F238E27FC236}">
                <a16:creationId xmlns:a16="http://schemas.microsoft.com/office/drawing/2014/main" id="{FA5516EF-5CF0-6B36-337C-0D5357E93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550" y="1602299"/>
            <a:ext cx="5665046" cy="3776697"/>
          </a:xfrm>
          <a:prstGeom prst="rect">
            <a:avLst/>
          </a:prstGeom>
        </p:spPr>
      </p:pic>
      <p:sp>
        <p:nvSpPr>
          <p:cNvPr id="17" name="TextBox 16">
            <a:extLst>
              <a:ext uri="{FF2B5EF4-FFF2-40B4-BE49-F238E27FC236}">
                <a16:creationId xmlns:a16="http://schemas.microsoft.com/office/drawing/2014/main" id="{2AAF9FC5-EA59-6A96-DAF2-95609CCF2347}"/>
              </a:ext>
            </a:extLst>
          </p:cNvPr>
          <p:cNvSpPr txBox="1"/>
          <p:nvPr/>
        </p:nvSpPr>
        <p:spPr>
          <a:xfrm>
            <a:off x="225549" y="1232967"/>
            <a:ext cx="5562691"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6">
                    <a:lumMod val="60000"/>
                    <a:lumOff val="40000"/>
                  </a:schemeClr>
                </a:solidFill>
              </a:rPr>
              <a:t> </a:t>
            </a:r>
            <a:r>
              <a:rPr lang="en-US" dirty="0">
                <a:solidFill>
                  <a:schemeClr val="tx2"/>
                </a:solidFill>
              </a:rPr>
              <a:t>Comparted with Total Yearly Sunspots</a:t>
            </a:r>
          </a:p>
        </p:txBody>
      </p:sp>
      <p:pic>
        <p:nvPicPr>
          <p:cNvPr id="4" name="Picture 3" descr="Chart, bar chart&#10;&#10;Description automatically generated">
            <a:extLst>
              <a:ext uri="{FF2B5EF4-FFF2-40B4-BE49-F238E27FC236}">
                <a16:creationId xmlns:a16="http://schemas.microsoft.com/office/drawing/2014/main" id="{86F7AF5D-79D9-8D71-3F38-138EA23D22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929" y="1602299"/>
            <a:ext cx="5665044" cy="3776696"/>
          </a:xfrm>
          <a:prstGeom prst="rect">
            <a:avLst/>
          </a:prstGeom>
        </p:spPr>
      </p:pic>
      <p:sp>
        <p:nvSpPr>
          <p:cNvPr id="6" name="TextBox 5">
            <a:extLst>
              <a:ext uri="{FF2B5EF4-FFF2-40B4-BE49-F238E27FC236}">
                <a16:creationId xmlns:a16="http://schemas.microsoft.com/office/drawing/2014/main" id="{A456A1ED-CC8A-BB3C-EB47-D80119B08563}"/>
              </a:ext>
            </a:extLst>
          </p:cNvPr>
          <p:cNvSpPr txBox="1"/>
          <p:nvPr/>
        </p:nvSpPr>
        <p:spPr>
          <a:xfrm>
            <a:off x="6210023" y="1232967"/>
            <a:ext cx="567895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6">
                    <a:lumMod val="60000"/>
                    <a:lumOff val="40000"/>
                  </a:schemeClr>
                </a:solidFill>
              </a:rPr>
              <a:t> </a:t>
            </a:r>
            <a:r>
              <a:rPr lang="en-US" dirty="0">
                <a:solidFill>
                  <a:schemeClr val="tx2"/>
                </a:solidFill>
              </a:rPr>
              <a:t>Compared with Subsurface Temperature in E.R</a:t>
            </a:r>
          </a:p>
        </p:txBody>
      </p:sp>
    </p:spTree>
    <p:extLst>
      <p:ext uri="{BB962C8B-B14F-4D97-AF65-F5344CB8AC3E}">
        <p14:creationId xmlns:p14="http://schemas.microsoft.com/office/powerpoint/2010/main" val="164896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10224504" cy="755522"/>
          </a:xfrm>
        </p:spPr>
        <p:txBody>
          <a:bodyPr>
            <a:normAutofit fontScale="90000"/>
          </a:bodyPr>
          <a:lstStyle/>
          <a:p>
            <a:r>
              <a:rPr lang="en-US" sz="4800" dirty="0">
                <a:solidFill>
                  <a:schemeClr val="tx2"/>
                </a:solidFill>
              </a:rPr>
              <a:t>Histogram – Day counts of H &gt; 500nT:</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2AAF9FC5-EA59-6A96-DAF2-95609CCF2347}"/>
              </a:ext>
            </a:extLst>
          </p:cNvPr>
          <p:cNvSpPr txBox="1"/>
          <p:nvPr/>
        </p:nvSpPr>
        <p:spPr>
          <a:xfrm>
            <a:off x="225549" y="1232967"/>
            <a:ext cx="5562691"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6">
                    <a:lumMod val="60000"/>
                    <a:lumOff val="40000"/>
                  </a:schemeClr>
                </a:solidFill>
              </a:rPr>
              <a:t> </a:t>
            </a:r>
            <a:r>
              <a:rPr lang="en-US" dirty="0">
                <a:solidFill>
                  <a:schemeClr val="tx2"/>
                </a:solidFill>
              </a:rPr>
              <a:t>Comparted with Total Yearly Sunspots</a:t>
            </a:r>
          </a:p>
        </p:txBody>
      </p:sp>
      <p:sp>
        <p:nvSpPr>
          <p:cNvPr id="6" name="TextBox 5">
            <a:extLst>
              <a:ext uri="{FF2B5EF4-FFF2-40B4-BE49-F238E27FC236}">
                <a16:creationId xmlns:a16="http://schemas.microsoft.com/office/drawing/2014/main" id="{A456A1ED-CC8A-BB3C-EB47-D80119B08563}"/>
              </a:ext>
            </a:extLst>
          </p:cNvPr>
          <p:cNvSpPr txBox="1"/>
          <p:nvPr/>
        </p:nvSpPr>
        <p:spPr>
          <a:xfrm>
            <a:off x="6210023" y="1232967"/>
            <a:ext cx="567895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6">
                    <a:lumMod val="60000"/>
                    <a:lumOff val="40000"/>
                  </a:schemeClr>
                </a:solidFill>
              </a:rPr>
              <a:t> </a:t>
            </a:r>
            <a:r>
              <a:rPr lang="en-US" dirty="0">
                <a:solidFill>
                  <a:schemeClr val="tx2"/>
                </a:solidFill>
              </a:rPr>
              <a:t>Compared with Subsurface Temperature in E.R</a:t>
            </a:r>
          </a:p>
        </p:txBody>
      </p:sp>
      <p:pic>
        <p:nvPicPr>
          <p:cNvPr id="9" name="Picture 8" descr="Chart, bar chart&#10;&#10;Description automatically generated">
            <a:extLst>
              <a:ext uri="{FF2B5EF4-FFF2-40B4-BE49-F238E27FC236}">
                <a16:creationId xmlns:a16="http://schemas.microsoft.com/office/drawing/2014/main" id="{51B72F6C-367C-DD2A-EEB6-01E7F9D66D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023" y="1602300"/>
            <a:ext cx="5664251" cy="3776167"/>
          </a:xfrm>
          <a:prstGeom prst="rect">
            <a:avLst/>
          </a:prstGeom>
        </p:spPr>
      </p:pic>
      <p:pic>
        <p:nvPicPr>
          <p:cNvPr id="12" name="Picture 11" descr="Chart, histogram&#10;&#10;Description automatically generated">
            <a:extLst>
              <a:ext uri="{FF2B5EF4-FFF2-40B4-BE49-F238E27FC236}">
                <a16:creationId xmlns:a16="http://schemas.microsoft.com/office/drawing/2014/main" id="{955B62A5-E4F1-3A66-60D6-FFD97735D4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549" y="1602299"/>
            <a:ext cx="5664253" cy="3776168"/>
          </a:xfrm>
          <a:prstGeom prst="rect">
            <a:avLst/>
          </a:prstGeom>
        </p:spPr>
      </p:pic>
    </p:spTree>
    <p:extLst>
      <p:ext uri="{BB962C8B-B14F-4D97-AF65-F5344CB8AC3E}">
        <p14:creationId xmlns:p14="http://schemas.microsoft.com/office/powerpoint/2010/main" val="1619052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10224504" cy="755522"/>
          </a:xfrm>
        </p:spPr>
        <p:txBody>
          <a:bodyPr>
            <a:normAutofit fontScale="90000"/>
          </a:bodyPr>
          <a:lstStyle/>
          <a:p>
            <a:r>
              <a:rPr lang="en-US" sz="4800" dirty="0">
                <a:solidFill>
                  <a:schemeClr val="tx2"/>
                </a:solidFill>
              </a:rPr>
              <a:t>Histogram – Day counts of z &gt; 100nT:</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2AAF9FC5-EA59-6A96-DAF2-95609CCF2347}"/>
              </a:ext>
            </a:extLst>
          </p:cNvPr>
          <p:cNvSpPr txBox="1"/>
          <p:nvPr/>
        </p:nvSpPr>
        <p:spPr>
          <a:xfrm>
            <a:off x="225549" y="1232967"/>
            <a:ext cx="5562691"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6">
                    <a:lumMod val="60000"/>
                    <a:lumOff val="40000"/>
                  </a:schemeClr>
                </a:solidFill>
              </a:rPr>
              <a:t> </a:t>
            </a:r>
            <a:r>
              <a:rPr lang="en-US" dirty="0">
                <a:solidFill>
                  <a:schemeClr val="tx2"/>
                </a:solidFill>
              </a:rPr>
              <a:t>Comparted with Total Yearly Sunspots</a:t>
            </a:r>
          </a:p>
        </p:txBody>
      </p:sp>
      <p:sp>
        <p:nvSpPr>
          <p:cNvPr id="6" name="TextBox 5">
            <a:extLst>
              <a:ext uri="{FF2B5EF4-FFF2-40B4-BE49-F238E27FC236}">
                <a16:creationId xmlns:a16="http://schemas.microsoft.com/office/drawing/2014/main" id="{A456A1ED-CC8A-BB3C-EB47-D80119B08563}"/>
              </a:ext>
            </a:extLst>
          </p:cNvPr>
          <p:cNvSpPr txBox="1"/>
          <p:nvPr/>
        </p:nvSpPr>
        <p:spPr>
          <a:xfrm>
            <a:off x="6210023" y="1232967"/>
            <a:ext cx="567895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6">
                    <a:lumMod val="60000"/>
                    <a:lumOff val="40000"/>
                  </a:schemeClr>
                </a:solidFill>
              </a:rPr>
              <a:t> </a:t>
            </a:r>
            <a:r>
              <a:rPr lang="en-US" dirty="0">
                <a:solidFill>
                  <a:schemeClr val="tx2"/>
                </a:solidFill>
              </a:rPr>
              <a:t>Compared with Subsurface Temperature in E.R</a:t>
            </a:r>
          </a:p>
        </p:txBody>
      </p:sp>
      <p:pic>
        <p:nvPicPr>
          <p:cNvPr id="7" name="Picture 6">
            <a:extLst>
              <a:ext uri="{FF2B5EF4-FFF2-40B4-BE49-F238E27FC236}">
                <a16:creationId xmlns:a16="http://schemas.microsoft.com/office/drawing/2014/main" id="{95D78E3D-6874-12B1-52C6-C52B5A888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549" y="1602299"/>
            <a:ext cx="5664254" cy="3776169"/>
          </a:xfrm>
          <a:prstGeom prst="rect">
            <a:avLst/>
          </a:prstGeom>
        </p:spPr>
      </p:pic>
      <p:pic>
        <p:nvPicPr>
          <p:cNvPr id="14" name="Picture 13" descr="Chart, bar chart&#10;&#10;Description automatically generated">
            <a:extLst>
              <a:ext uri="{FF2B5EF4-FFF2-40B4-BE49-F238E27FC236}">
                <a16:creationId xmlns:a16="http://schemas.microsoft.com/office/drawing/2014/main" id="{F4DEAE6D-1585-7915-6D16-0E3EA28DFD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0023" y="1602299"/>
            <a:ext cx="5664254" cy="3776169"/>
          </a:xfrm>
          <a:prstGeom prst="rect">
            <a:avLst/>
          </a:prstGeom>
        </p:spPr>
      </p:pic>
    </p:spTree>
    <p:extLst>
      <p:ext uri="{BB962C8B-B14F-4D97-AF65-F5344CB8AC3E}">
        <p14:creationId xmlns:p14="http://schemas.microsoft.com/office/powerpoint/2010/main" val="551239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11492974" cy="755522"/>
          </a:xfrm>
        </p:spPr>
        <p:txBody>
          <a:bodyPr>
            <a:normAutofit/>
          </a:bodyPr>
          <a:lstStyle/>
          <a:p>
            <a:r>
              <a:rPr lang="en-US" sz="4800" dirty="0">
                <a:solidFill>
                  <a:schemeClr val="tx2"/>
                </a:solidFill>
              </a:rPr>
              <a:t>Histogram – Day counts of </a:t>
            </a:r>
            <a:r>
              <a:rPr lang="en-US" sz="4800" dirty="0" err="1">
                <a:solidFill>
                  <a:schemeClr val="tx2"/>
                </a:solidFill>
              </a:rPr>
              <a:t>dH</a:t>
            </a:r>
            <a:r>
              <a:rPr lang="en-US" sz="4800" dirty="0">
                <a:solidFill>
                  <a:schemeClr val="tx2"/>
                </a:solidFill>
              </a:rPr>
              <a:t>/dt &gt; 6nT/s</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BC79B4B0-1DE0-33C6-B630-61816142B974}"/>
              </a:ext>
            </a:extLst>
          </p:cNvPr>
          <p:cNvSpPr txBox="1"/>
          <p:nvPr/>
        </p:nvSpPr>
        <p:spPr>
          <a:xfrm>
            <a:off x="225550" y="1273654"/>
            <a:ext cx="5562691"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6">
                    <a:lumMod val="60000"/>
                    <a:lumOff val="40000"/>
                  </a:schemeClr>
                </a:solidFill>
              </a:rPr>
              <a:t> </a:t>
            </a:r>
            <a:r>
              <a:rPr lang="en-US" dirty="0">
                <a:solidFill>
                  <a:schemeClr val="tx2"/>
                </a:solidFill>
              </a:rPr>
              <a:t>Comparted with Total Yearly Sunspots</a:t>
            </a:r>
          </a:p>
        </p:txBody>
      </p:sp>
      <p:sp>
        <p:nvSpPr>
          <p:cNvPr id="7" name="TextBox 6">
            <a:extLst>
              <a:ext uri="{FF2B5EF4-FFF2-40B4-BE49-F238E27FC236}">
                <a16:creationId xmlns:a16="http://schemas.microsoft.com/office/drawing/2014/main" id="{039C1F70-9943-D8D8-8E3E-436114A2CC12}"/>
              </a:ext>
            </a:extLst>
          </p:cNvPr>
          <p:cNvSpPr txBox="1"/>
          <p:nvPr/>
        </p:nvSpPr>
        <p:spPr>
          <a:xfrm>
            <a:off x="6210024" y="1273654"/>
            <a:ext cx="567895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6">
                    <a:lumMod val="60000"/>
                    <a:lumOff val="40000"/>
                  </a:schemeClr>
                </a:solidFill>
              </a:rPr>
              <a:t> </a:t>
            </a:r>
            <a:r>
              <a:rPr lang="en-US" dirty="0">
                <a:solidFill>
                  <a:schemeClr val="tx2"/>
                </a:solidFill>
              </a:rPr>
              <a:t>Compared with Subsurface Temperature in E.R</a:t>
            </a:r>
          </a:p>
        </p:txBody>
      </p:sp>
      <p:pic>
        <p:nvPicPr>
          <p:cNvPr id="4" name="Picture 3" descr="Chart, bar chart&#10;&#10;Description automatically generated">
            <a:extLst>
              <a:ext uri="{FF2B5EF4-FFF2-40B4-BE49-F238E27FC236}">
                <a16:creationId xmlns:a16="http://schemas.microsoft.com/office/drawing/2014/main" id="{E2D1857F-8073-1F70-7D0F-A5A2F9716B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024" y="1641260"/>
            <a:ext cx="5666846" cy="3777897"/>
          </a:xfrm>
          <a:prstGeom prst="rect">
            <a:avLst/>
          </a:prstGeom>
        </p:spPr>
      </p:pic>
      <p:pic>
        <p:nvPicPr>
          <p:cNvPr id="9" name="Picture 8" descr="Chart, bar chart, histogram&#10;&#10;Description automatically generated">
            <a:extLst>
              <a:ext uri="{FF2B5EF4-FFF2-40B4-BE49-F238E27FC236}">
                <a16:creationId xmlns:a16="http://schemas.microsoft.com/office/drawing/2014/main" id="{D9976C58-073F-E4E9-539A-2EB7042623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550" y="1641260"/>
            <a:ext cx="5666845" cy="3777896"/>
          </a:xfrm>
          <a:prstGeom prst="rect">
            <a:avLst/>
          </a:prstGeom>
        </p:spPr>
      </p:pic>
    </p:spTree>
    <p:extLst>
      <p:ext uri="{BB962C8B-B14F-4D97-AF65-F5344CB8AC3E}">
        <p14:creationId xmlns:p14="http://schemas.microsoft.com/office/powerpoint/2010/main" val="3787299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1" y="216028"/>
            <a:ext cx="7313622" cy="755522"/>
          </a:xfrm>
        </p:spPr>
        <p:txBody>
          <a:bodyPr>
            <a:normAutofit fontScale="90000"/>
          </a:bodyPr>
          <a:lstStyle/>
          <a:p>
            <a:r>
              <a:rPr lang="en-US" sz="4800" dirty="0">
                <a:solidFill>
                  <a:schemeClr val="tx2"/>
                </a:solidFill>
              </a:rPr>
              <a:t>Background and Motivation</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sp>
        <p:nvSpPr>
          <p:cNvPr id="12" name="TextBox 11">
            <a:extLst>
              <a:ext uri="{FF2B5EF4-FFF2-40B4-BE49-F238E27FC236}">
                <a16:creationId xmlns:a16="http://schemas.microsoft.com/office/drawing/2014/main" id="{601C5497-2467-D9F8-23C7-A99F3E788D1B}"/>
              </a:ext>
            </a:extLst>
          </p:cNvPr>
          <p:cNvSpPr txBox="1"/>
          <p:nvPr/>
        </p:nvSpPr>
        <p:spPr>
          <a:xfrm>
            <a:off x="726050" y="1371601"/>
            <a:ext cx="6236569" cy="5262979"/>
          </a:xfrm>
          <a:prstGeom prst="rect">
            <a:avLst/>
          </a:prstGeom>
          <a:noFill/>
          <a:ln>
            <a:noFill/>
          </a:ln>
        </p:spPr>
        <p:txBody>
          <a:bodyPr wrap="square" rtlCol="0">
            <a:spAutoFit/>
          </a:bodyPr>
          <a:lstStyle/>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Space weather events are important to study in Alaska since they can cause geomagnetically induced currents (GICs)</a:t>
            </a:r>
          </a:p>
          <a:p>
            <a:pPr marL="342900" indent="-342900">
              <a:buFont typeface="Courier New" panose="02070309020205020404" pitchFamily="49" charset="0"/>
              <a:buChar char="o"/>
            </a:pPr>
            <a:endParaRPr lang="en-US" sz="2800" dirty="0">
              <a:solidFill>
                <a:schemeClr val="tx2"/>
              </a:solidFill>
              <a:latin typeface="Sitka Text" panose="02000505000000020004" pitchFamily="2" charset="0"/>
            </a:endParaRPr>
          </a:p>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These GICs can potentially produce power outages and pipeline corrosion</a:t>
            </a:r>
          </a:p>
          <a:p>
            <a:pPr marL="342900" indent="-342900">
              <a:buFont typeface="Courier New" panose="02070309020205020404" pitchFamily="49" charset="0"/>
              <a:buChar char="o"/>
            </a:pPr>
            <a:endParaRPr lang="en-US" sz="2800" dirty="0">
              <a:solidFill>
                <a:schemeClr val="tx2"/>
              </a:solidFill>
              <a:latin typeface="Sitka Text" panose="02000505000000020004" pitchFamily="2" charset="0"/>
            </a:endParaRPr>
          </a:p>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One way to predict them is by understanding how the magnetic field changes</a:t>
            </a:r>
          </a:p>
        </p:txBody>
      </p:sp>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8" name="Picture 4">
            <a:extLst>
              <a:ext uri="{FF2B5EF4-FFF2-40B4-BE49-F238E27FC236}">
                <a16:creationId xmlns:a16="http://schemas.microsoft.com/office/drawing/2014/main" id="{507D2392-B3BA-F7AD-DDD9-49581EB68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1672" y="1498073"/>
            <a:ext cx="4916811" cy="330767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92CBD9D-2749-6E92-386F-A24EA2F2DDE7}"/>
              </a:ext>
            </a:extLst>
          </p:cNvPr>
          <p:cNvSpPr txBox="1"/>
          <p:nvPr/>
        </p:nvSpPr>
        <p:spPr>
          <a:xfrm>
            <a:off x="7011737" y="4805744"/>
            <a:ext cx="2648656" cy="261610"/>
          </a:xfrm>
          <a:prstGeom prst="rect">
            <a:avLst/>
          </a:prstGeom>
          <a:noFill/>
        </p:spPr>
        <p:txBody>
          <a:bodyPr wrap="square" rtlCol="0">
            <a:spAutoFit/>
          </a:bodyPr>
          <a:lstStyle/>
          <a:p>
            <a:r>
              <a:rPr lang="en-US" sz="1100" dirty="0">
                <a:solidFill>
                  <a:schemeClr val="tx2"/>
                </a:solidFill>
              </a:rPr>
              <a:t>Gannon, </a:t>
            </a:r>
            <a:r>
              <a:rPr lang="en-US" sz="1100" dirty="0" err="1">
                <a:solidFill>
                  <a:schemeClr val="tx2"/>
                </a:solidFill>
              </a:rPr>
              <a:t>EEonline</a:t>
            </a:r>
            <a:r>
              <a:rPr lang="en-US" sz="1100" dirty="0">
                <a:solidFill>
                  <a:schemeClr val="tx2"/>
                </a:solidFill>
              </a:rPr>
              <a:t>, 2016</a:t>
            </a:r>
          </a:p>
        </p:txBody>
      </p:sp>
    </p:spTree>
    <p:extLst>
      <p:ext uri="{BB962C8B-B14F-4D97-AF65-F5344CB8AC3E}">
        <p14:creationId xmlns:p14="http://schemas.microsoft.com/office/powerpoint/2010/main" val="2123141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49" y="216028"/>
            <a:ext cx="11901347" cy="755522"/>
          </a:xfrm>
        </p:spPr>
        <p:txBody>
          <a:bodyPr>
            <a:normAutofit/>
          </a:bodyPr>
          <a:lstStyle/>
          <a:p>
            <a:r>
              <a:rPr lang="en-US" sz="4800" dirty="0">
                <a:solidFill>
                  <a:schemeClr val="tx2"/>
                </a:solidFill>
              </a:rPr>
              <a:t>Histogram – Day counts of </a:t>
            </a:r>
            <a:r>
              <a:rPr lang="en-US" sz="4800" dirty="0" err="1">
                <a:solidFill>
                  <a:schemeClr val="tx2"/>
                </a:solidFill>
              </a:rPr>
              <a:t>dH</a:t>
            </a:r>
            <a:r>
              <a:rPr lang="en-US" sz="4800" dirty="0">
                <a:solidFill>
                  <a:schemeClr val="tx2"/>
                </a:solidFill>
              </a:rPr>
              <a:t>/dt &gt; 20nT/s</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BC79B4B0-1DE0-33C6-B630-61816142B974}"/>
              </a:ext>
            </a:extLst>
          </p:cNvPr>
          <p:cNvSpPr txBox="1"/>
          <p:nvPr/>
        </p:nvSpPr>
        <p:spPr>
          <a:xfrm>
            <a:off x="225550" y="1273654"/>
            <a:ext cx="5562691"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6">
                    <a:lumMod val="60000"/>
                    <a:lumOff val="40000"/>
                  </a:schemeClr>
                </a:solidFill>
              </a:rPr>
              <a:t> </a:t>
            </a:r>
            <a:r>
              <a:rPr lang="en-US" dirty="0">
                <a:solidFill>
                  <a:schemeClr val="tx2"/>
                </a:solidFill>
              </a:rPr>
              <a:t>Comparted with Total Yearly Sunspots</a:t>
            </a:r>
          </a:p>
        </p:txBody>
      </p:sp>
      <p:sp>
        <p:nvSpPr>
          <p:cNvPr id="7" name="TextBox 6">
            <a:extLst>
              <a:ext uri="{FF2B5EF4-FFF2-40B4-BE49-F238E27FC236}">
                <a16:creationId xmlns:a16="http://schemas.microsoft.com/office/drawing/2014/main" id="{039C1F70-9943-D8D8-8E3E-436114A2CC12}"/>
              </a:ext>
            </a:extLst>
          </p:cNvPr>
          <p:cNvSpPr txBox="1"/>
          <p:nvPr/>
        </p:nvSpPr>
        <p:spPr>
          <a:xfrm>
            <a:off x="6210024" y="1273654"/>
            <a:ext cx="567895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6">
                    <a:lumMod val="60000"/>
                    <a:lumOff val="40000"/>
                  </a:schemeClr>
                </a:solidFill>
              </a:rPr>
              <a:t> </a:t>
            </a:r>
            <a:r>
              <a:rPr lang="en-US" dirty="0">
                <a:solidFill>
                  <a:schemeClr val="tx2"/>
                </a:solidFill>
              </a:rPr>
              <a:t>Compared with Subsurface Temperature in E.R</a:t>
            </a:r>
          </a:p>
        </p:txBody>
      </p:sp>
      <p:pic>
        <p:nvPicPr>
          <p:cNvPr id="12" name="Picture 11" descr="Chart, bar chart, histogram&#10;&#10;Description automatically generated">
            <a:extLst>
              <a:ext uri="{FF2B5EF4-FFF2-40B4-BE49-F238E27FC236}">
                <a16:creationId xmlns:a16="http://schemas.microsoft.com/office/drawing/2014/main" id="{3679F430-CF74-334B-03B4-36C3E0051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549" y="1642983"/>
            <a:ext cx="5664258" cy="3776172"/>
          </a:xfrm>
          <a:prstGeom prst="rect">
            <a:avLst/>
          </a:prstGeom>
        </p:spPr>
      </p:pic>
      <p:pic>
        <p:nvPicPr>
          <p:cNvPr id="16" name="Picture 15" descr="Chart, bar chart, histogram&#10;&#10;Description automatically generated">
            <a:extLst>
              <a:ext uri="{FF2B5EF4-FFF2-40B4-BE49-F238E27FC236}">
                <a16:creationId xmlns:a16="http://schemas.microsoft.com/office/drawing/2014/main" id="{60332F0E-417F-331F-7765-938A263A4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222" y="1638217"/>
            <a:ext cx="5664260" cy="3776173"/>
          </a:xfrm>
          <a:prstGeom prst="rect">
            <a:avLst/>
          </a:prstGeom>
        </p:spPr>
      </p:pic>
    </p:spTree>
    <p:extLst>
      <p:ext uri="{BB962C8B-B14F-4D97-AF65-F5344CB8AC3E}">
        <p14:creationId xmlns:p14="http://schemas.microsoft.com/office/powerpoint/2010/main" val="1492330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5798967" cy="755522"/>
          </a:xfrm>
        </p:spPr>
        <p:txBody>
          <a:bodyPr>
            <a:normAutofit/>
          </a:bodyPr>
          <a:lstStyle/>
          <a:p>
            <a:r>
              <a:rPr lang="en-US" sz="4800" dirty="0">
                <a:solidFill>
                  <a:schemeClr val="tx2"/>
                </a:solidFill>
              </a:rPr>
              <a:t>Observed Anomalies:</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54C090E-C867-655C-9268-B083A8F7AFBC}"/>
              </a:ext>
            </a:extLst>
          </p:cNvPr>
          <p:cNvSpPr txBox="1"/>
          <p:nvPr/>
        </p:nvSpPr>
        <p:spPr>
          <a:xfrm>
            <a:off x="359472" y="1371601"/>
            <a:ext cx="5665046" cy="523220"/>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Few Known Data Anomalies:</a:t>
            </a:r>
            <a:endParaRPr lang="en-US" sz="2600" dirty="0">
              <a:solidFill>
                <a:schemeClr val="tx2"/>
              </a:solidFill>
            </a:endParaRPr>
          </a:p>
        </p:txBody>
      </p:sp>
      <p:pic>
        <p:nvPicPr>
          <p:cNvPr id="4" name="Picture 3" descr="Chart, line chart&#10;&#10;Description automatically generated">
            <a:extLst>
              <a:ext uri="{FF2B5EF4-FFF2-40B4-BE49-F238E27FC236}">
                <a16:creationId xmlns:a16="http://schemas.microsoft.com/office/drawing/2014/main" id="{15873936-3702-1328-34C3-6A9BCDA20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4188" y="759622"/>
            <a:ext cx="3612905" cy="2115969"/>
          </a:xfrm>
          <a:prstGeom prst="rect">
            <a:avLst/>
          </a:prstGeom>
        </p:spPr>
      </p:pic>
      <p:pic>
        <p:nvPicPr>
          <p:cNvPr id="6" name="Picture 5" descr="Chart&#10;&#10;Description automatically generated">
            <a:extLst>
              <a:ext uri="{FF2B5EF4-FFF2-40B4-BE49-F238E27FC236}">
                <a16:creationId xmlns:a16="http://schemas.microsoft.com/office/drawing/2014/main" id="{FC35917B-B5EB-0832-5063-6C9BE74E0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6891" y="3101717"/>
            <a:ext cx="3612904" cy="2115969"/>
          </a:xfrm>
          <a:prstGeom prst="rect">
            <a:avLst/>
          </a:prstGeom>
        </p:spPr>
      </p:pic>
      <p:sp>
        <p:nvSpPr>
          <p:cNvPr id="7" name="TextBox 6">
            <a:extLst>
              <a:ext uri="{FF2B5EF4-FFF2-40B4-BE49-F238E27FC236}">
                <a16:creationId xmlns:a16="http://schemas.microsoft.com/office/drawing/2014/main" id="{F7941B9D-CC33-C260-1636-3E94DA0568B3}"/>
              </a:ext>
            </a:extLst>
          </p:cNvPr>
          <p:cNvSpPr txBox="1"/>
          <p:nvPr/>
        </p:nvSpPr>
        <p:spPr>
          <a:xfrm>
            <a:off x="7120129" y="164981"/>
            <a:ext cx="4846320" cy="523220"/>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accent6"/>
                </a:solidFill>
              </a:rPr>
              <a:t>January 21</a:t>
            </a:r>
            <a:r>
              <a:rPr lang="en-US" sz="2800" baseline="30000" dirty="0">
                <a:solidFill>
                  <a:schemeClr val="accent6"/>
                </a:solidFill>
              </a:rPr>
              <a:t>st</a:t>
            </a:r>
            <a:r>
              <a:rPr lang="en-US" sz="2800" dirty="0">
                <a:solidFill>
                  <a:schemeClr val="accent6"/>
                </a:solidFill>
              </a:rPr>
              <a:t>-22</a:t>
            </a:r>
            <a:r>
              <a:rPr lang="en-US" sz="2800" baseline="30000" dirty="0">
                <a:solidFill>
                  <a:schemeClr val="accent6"/>
                </a:solidFill>
              </a:rPr>
              <a:t>nd</a:t>
            </a:r>
            <a:r>
              <a:rPr lang="en-US" sz="2800" dirty="0">
                <a:solidFill>
                  <a:schemeClr val="accent6"/>
                </a:solidFill>
              </a:rPr>
              <a:t>  2022:</a:t>
            </a:r>
            <a:endParaRPr lang="en-US" sz="2600" dirty="0">
              <a:solidFill>
                <a:schemeClr val="accent6"/>
              </a:solidFill>
            </a:endParaRPr>
          </a:p>
        </p:txBody>
      </p:sp>
      <p:pic>
        <p:nvPicPr>
          <p:cNvPr id="8" name="Picture 7" descr="Chart, bar chart, histogram&#10;&#10;Description automatically generated">
            <a:extLst>
              <a:ext uri="{FF2B5EF4-FFF2-40B4-BE49-F238E27FC236}">
                <a16:creationId xmlns:a16="http://schemas.microsoft.com/office/drawing/2014/main" id="{2580CA7A-61F4-8510-2A7B-F0941368C3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513" y="2004852"/>
            <a:ext cx="5665046" cy="3776697"/>
          </a:xfrm>
          <a:prstGeom prst="rect">
            <a:avLst/>
          </a:prstGeom>
        </p:spPr>
      </p:pic>
      <p:sp>
        <p:nvSpPr>
          <p:cNvPr id="19" name="Frame 18">
            <a:extLst>
              <a:ext uri="{FF2B5EF4-FFF2-40B4-BE49-F238E27FC236}">
                <a16:creationId xmlns:a16="http://schemas.microsoft.com/office/drawing/2014/main" id="{3A7B35A7-DA0E-228D-8B27-CA5DDCE6C071}"/>
              </a:ext>
            </a:extLst>
          </p:cNvPr>
          <p:cNvSpPr/>
          <p:nvPr/>
        </p:nvSpPr>
        <p:spPr>
          <a:xfrm>
            <a:off x="1885076" y="4521178"/>
            <a:ext cx="281948" cy="106834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1" name="Frame 20">
            <a:extLst>
              <a:ext uri="{FF2B5EF4-FFF2-40B4-BE49-F238E27FC236}">
                <a16:creationId xmlns:a16="http://schemas.microsoft.com/office/drawing/2014/main" id="{1E1BE3F9-09E0-556B-91DF-0F25875A75C3}"/>
              </a:ext>
            </a:extLst>
          </p:cNvPr>
          <p:cNvSpPr/>
          <p:nvPr/>
        </p:nvSpPr>
        <p:spPr>
          <a:xfrm>
            <a:off x="2807059" y="4356023"/>
            <a:ext cx="317815" cy="1233499"/>
          </a:xfrm>
          <a:prstGeom prst="frame">
            <a:avLst/>
          </a:prstGeom>
          <a:solidFill>
            <a:schemeClr val="accent3"/>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ABB58C85-DDCD-97C5-1F21-5100CA9E775A}"/>
              </a:ext>
            </a:extLst>
          </p:cNvPr>
          <p:cNvSpPr/>
          <p:nvPr/>
        </p:nvSpPr>
        <p:spPr>
          <a:xfrm>
            <a:off x="2180448" y="4356023"/>
            <a:ext cx="317815" cy="1233499"/>
          </a:xfrm>
          <a:prstGeom prst="fram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5" name="Frame 24">
            <a:extLst>
              <a:ext uri="{FF2B5EF4-FFF2-40B4-BE49-F238E27FC236}">
                <a16:creationId xmlns:a16="http://schemas.microsoft.com/office/drawing/2014/main" id="{556D3D1E-DEEC-D9B7-5373-DC0E59715A3D}"/>
              </a:ext>
            </a:extLst>
          </p:cNvPr>
          <p:cNvSpPr/>
          <p:nvPr/>
        </p:nvSpPr>
        <p:spPr>
          <a:xfrm>
            <a:off x="4694552" y="4833252"/>
            <a:ext cx="317815" cy="756269"/>
          </a:xfrm>
          <a:prstGeom prst="fram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26" name="Frame 25">
            <a:extLst>
              <a:ext uri="{FF2B5EF4-FFF2-40B4-BE49-F238E27FC236}">
                <a16:creationId xmlns:a16="http://schemas.microsoft.com/office/drawing/2014/main" id="{68534CA5-8D5D-5067-57CE-96CDECF15545}"/>
              </a:ext>
            </a:extLst>
          </p:cNvPr>
          <p:cNvSpPr/>
          <p:nvPr/>
        </p:nvSpPr>
        <p:spPr>
          <a:xfrm>
            <a:off x="5314425" y="4521178"/>
            <a:ext cx="317815" cy="1068342"/>
          </a:xfrm>
          <a:prstGeom prst="fram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27" name="Frame 26">
            <a:extLst>
              <a:ext uri="{FF2B5EF4-FFF2-40B4-BE49-F238E27FC236}">
                <a16:creationId xmlns:a16="http://schemas.microsoft.com/office/drawing/2014/main" id="{C8F47D3B-CAE1-D3B6-8D46-3DC724524944}"/>
              </a:ext>
            </a:extLst>
          </p:cNvPr>
          <p:cNvSpPr/>
          <p:nvPr/>
        </p:nvSpPr>
        <p:spPr>
          <a:xfrm>
            <a:off x="5632240" y="3595677"/>
            <a:ext cx="304084" cy="1993844"/>
          </a:xfrm>
          <a:prstGeom prst="frame">
            <a:avLst/>
          </a:prstGeom>
          <a:solidFill>
            <a:schemeClr val="accent6"/>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194630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1" y="216028"/>
            <a:ext cx="4846320" cy="755522"/>
          </a:xfrm>
        </p:spPr>
        <p:txBody>
          <a:bodyPr>
            <a:normAutofit/>
          </a:bodyPr>
          <a:lstStyle/>
          <a:p>
            <a:r>
              <a:rPr lang="en-US" sz="4800" dirty="0">
                <a:solidFill>
                  <a:schemeClr val="tx2"/>
                </a:solidFill>
              </a:rPr>
              <a:t>Takeaways:</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54C090E-C867-655C-9268-B083A8F7AFBC}"/>
              </a:ext>
            </a:extLst>
          </p:cNvPr>
          <p:cNvSpPr txBox="1"/>
          <p:nvPr/>
        </p:nvSpPr>
        <p:spPr>
          <a:xfrm>
            <a:off x="369283" y="1287244"/>
            <a:ext cx="6898292" cy="5170646"/>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dB/dt calculations are greatly effected by SAMIII’s temporal resolution</a:t>
            </a:r>
          </a:p>
          <a:p>
            <a:pPr marL="457200" indent="-457200">
              <a:buFont typeface="Courier New" panose="02070309020205020404" pitchFamily="49" charset="0"/>
              <a:buChar char="o"/>
            </a:pPr>
            <a:endParaRPr lang="en-US" sz="2600" dirty="0">
              <a:solidFill>
                <a:schemeClr val="tx2"/>
              </a:solidFill>
            </a:endParaRPr>
          </a:p>
          <a:p>
            <a:pPr marL="457200" indent="-457200">
              <a:buFont typeface="Courier New" panose="02070309020205020404" pitchFamily="49" charset="0"/>
              <a:buChar char="o"/>
            </a:pPr>
            <a:r>
              <a:rPr lang="en-US" sz="2600" dirty="0">
                <a:solidFill>
                  <a:schemeClr val="accent6">
                    <a:lumMod val="60000"/>
                    <a:lumOff val="40000"/>
                  </a:schemeClr>
                </a:solidFill>
              </a:rPr>
              <a:t> </a:t>
            </a:r>
            <a:r>
              <a:rPr lang="en-US" sz="2600" dirty="0">
                <a:solidFill>
                  <a:schemeClr val="tx2"/>
                </a:solidFill>
              </a:rPr>
              <a:t>Yearly averaged Subsurface temperature is too coarse to find correlations </a:t>
            </a:r>
            <a:r>
              <a:rPr lang="en-US" sz="2800" dirty="0">
                <a:solidFill>
                  <a:schemeClr val="tx2"/>
                </a:solidFill>
              </a:rPr>
              <a:t>but daily temperature variation is a significant factor -&gt;</a:t>
            </a:r>
          </a:p>
          <a:p>
            <a:pPr marL="457200" indent="-457200">
              <a:buFont typeface="Courier New" panose="02070309020205020404" pitchFamily="49" charset="0"/>
              <a:buChar char="o"/>
            </a:pPr>
            <a:endParaRPr lang="en-US" sz="2800" dirty="0">
              <a:solidFill>
                <a:schemeClr val="accent6">
                  <a:lumMod val="60000"/>
                  <a:lumOff val="40000"/>
                </a:schemeClr>
              </a:solidFill>
            </a:endParaRPr>
          </a:p>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Next iterations of SWUG deployments will carry temperature sensors and 1 second resolution</a:t>
            </a:r>
          </a:p>
        </p:txBody>
      </p:sp>
      <p:pic>
        <p:nvPicPr>
          <p:cNvPr id="4" name="Picture 3" descr="Chart, line chart&#10;&#10;Description automatically generated">
            <a:extLst>
              <a:ext uri="{FF2B5EF4-FFF2-40B4-BE49-F238E27FC236}">
                <a16:creationId xmlns:a16="http://schemas.microsoft.com/office/drawing/2014/main" id="{15873936-3702-1328-34C3-6A9BCDA20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4188" y="759622"/>
            <a:ext cx="3612905" cy="2115969"/>
          </a:xfrm>
          <a:prstGeom prst="rect">
            <a:avLst/>
          </a:prstGeom>
        </p:spPr>
      </p:pic>
      <p:pic>
        <p:nvPicPr>
          <p:cNvPr id="6" name="Picture 5" descr="Chart&#10;&#10;Description automatically generated">
            <a:extLst>
              <a:ext uri="{FF2B5EF4-FFF2-40B4-BE49-F238E27FC236}">
                <a16:creationId xmlns:a16="http://schemas.microsoft.com/office/drawing/2014/main" id="{FC35917B-B5EB-0832-5063-6C9BE74E0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891" y="3101717"/>
            <a:ext cx="3612904" cy="2115969"/>
          </a:xfrm>
          <a:prstGeom prst="rect">
            <a:avLst/>
          </a:prstGeom>
        </p:spPr>
      </p:pic>
      <p:sp>
        <p:nvSpPr>
          <p:cNvPr id="7" name="TextBox 6">
            <a:extLst>
              <a:ext uri="{FF2B5EF4-FFF2-40B4-BE49-F238E27FC236}">
                <a16:creationId xmlns:a16="http://schemas.microsoft.com/office/drawing/2014/main" id="{F7941B9D-CC33-C260-1636-3E94DA0568B3}"/>
              </a:ext>
            </a:extLst>
          </p:cNvPr>
          <p:cNvSpPr txBox="1"/>
          <p:nvPr/>
        </p:nvSpPr>
        <p:spPr>
          <a:xfrm>
            <a:off x="7120129" y="164981"/>
            <a:ext cx="4846320" cy="523220"/>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accent6"/>
                </a:solidFill>
              </a:rPr>
              <a:t>January 21</a:t>
            </a:r>
            <a:r>
              <a:rPr lang="en-US" sz="2800" baseline="30000" dirty="0">
                <a:solidFill>
                  <a:schemeClr val="accent6"/>
                </a:solidFill>
              </a:rPr>
              <a:t>st</a:t>
            </a:r>
            <a:r>
              <a:rPr lang="en-US" sz="2800" dirty="0">
                <a:solidFill>
                  <a:schemeClr val="accent6"/>
                </a:solidFill>
              </a:rPr>
              <a:t>-22</a:t>
            </a:r>
            <a:r>
              <a:rPr lang="en-US" sz="2800" baseline="30000" dirty="0">
                <a:solidFill>
                  <a:schemeClr val="accent6"/>
                </a:solidFill>
              </a:rPr>
              <a:t>nd</a:t>
            </a:r>
            <a:r>
              <a:rPr lang="en-US" sz="2800" dirty="0">
                <a:solidFill>
                  <a:schemeClr val="accent6"/>
                </a:solidFill>
              </a:rPr>
              <a:t>  2022:</a:t>
            </a:r>
            <a:endParaRPr lang="en-US" sz="2600" dirty="0">
              <a:solidFill>
                <a:schemeClr val="accent6"/>
              </a:solidFill>
            </a:endParaRPr>
          </a:p>
        </p:txBody>
      </p:sp>
    </p:spTree>
    <p:extLst>
      <p:ext uri="{BB962C8B-B14F-4D97-AF65-F5344CB8AC3E}">
        <p14:creationId xmlns:p14="http://schemas.microsoft.com/office/powerpoint/2010/main" val="168074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5485-FC9A-EFB0-68F9-63F41B7AC501}"/>
              </a:ext>
            </a:extLst>
          </p:cNvPr>
          <p:cNvSpPr>
            <a:spLocks noGrp="1"/>
          </p:cNvSpPr>
          <p:nvPr>
            <p:ph type="title"/>
          </p:nvPr>
        </p:nvSpPr>
        <p:spPr>
          <a:xfrm>
            <a:off x="1254252" y="2836926"/>
            <a:ext cx="3831336" cy="1174623"/>
          </a:xfrm>
        </p:spPr>
        <p:txBody>
          <a:bodyPr/>
          <a:lstStyle/>
          <a:p>
            <a:r>
              <a:rPr lang="en-US" dirty="0"/>
              <a:t>Questions?</a:t>
            </a:r>
          </a:p>
        </p:txBody>
      </p:sp>
      <p:sp>
        <p:nvSpPr>
          <p:cNvPr id="3" name="Content Placeholder 2">
            <a:extLst>
              <a:ext uri="{FF2B5EF4-FFF2-40B4-BE49-F238E27FC236}">
                <a16:creationId xmlns:a16="http://schemas.microsoft.com/office/drawing/2014/main" id="{0735AF6C-C2BA-1E72-B14D-B5003ED67535}"/>
              </a:ext>
            </a:extLst>
          </p:cNvPr>
          <p:cNvSpPr>
            <a:spLocks noGrp="1"/>
          </p:cNvSpPr>
          <p:nvPr>
            <p:ph idx="1"/>
          </p:nvPr>
        </p:nvSpPr>
        <p:spPr>
          <a:xfrm>
            <a:off x="5841873" y="2846451"/>
            <a:ext cx="6245352" cy="1165098"/>
          </a:xfrm>
        </p:spPr>
        <p:txBody>
          <a:bodyPr/>
          <a:lstStyle/>
          <a:p>
            <a:pPr marL="0" indent="0">
              <a:buNone/>
            </a:pPr>
            <a:r>
              <a:rPr lang="en-US" dirty="0"/>
              <a:t>Reach out for any more questions!!: </a:t>
            </a:r>
            <a:r>
              <a:rPr lang="en-US" dirty="0">
                <a:hlinkClick r:id="rId2"/>
              </a:rPr>
              <a:t>whbarndt@alaska.edu</a:t>
            </a:r>
            <a:endParaRPr lang="en-US" dirty="0"/>
          </a:p>
          <a:p>
            <a:pPr marL="0" indent="0">
              <a:buNone/>
            </a:pPr>
            <a:endParaRPr lang="en-US" dirty="0"/>
          </a:p>
        </p:txBody>
      </p:sp>
    </p:spTree>
    <p:extLst>
      <p:ext uri="{BB962C8B-B14F-4D97-AF65-F5344CB8AC3E}">
        <p14:creationId xmlns:p14="http://schemas.microsoft.com/office/powerpoint/2010/main" val="3936206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10224504" cy="755522"/>
          </a:xfrm>
        </p:spPr>
        <p:txBody>
          <a:bodyPr>
            <a:normAutofit/>
          </a:bodyPr>
          <a:lstStyle/>
          <a:p>
            <a:r>
              <a:rPr lang="en-US" sz="4800" dirty="0">
                <a:solidFill>
                  <a:schemeClr val="tx2"/>
                </a:solidFill>
              </a:rPr>
              <a:t>Space Weather </a:t>
            </a:r>
            <a:r>
              <a:rPr lang="en-US" sz="4800" dirty="0" err="1">
                <a:solidFill>
                  <a:schemeClr val="tx2"/>
                </a:solidFill>
              </a:rPr>
              <a:t>UnderGround</a:t>
            </a:r>
            <a:r>
              <a:rPr lang="en-US" sz="4800" dirty="0">
                <a:solidFill>
                  <a:schemeClr val="tx2"/>
                </a:solidFill>
              </a:rPr>
              <a:t> (SWUG)</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887EF383-B200-E747-4EFB-B1B1997F4367}"/>
              </a:ext>
            </a:extLst>
          </p:cNvPr>
          <p:cNvSpPr txBox="1"/>
          <p:nvPr/>
        </p:nvSpPr>
        <p:spPr>
          <a:xfrm>
            <a:off x="726293" y="1490008"/>
            <a:ext cx="7301971" cy="3970318"/>
          </a:xfrm>
          <a:prstGeom prst="rect">
            <a:avLst/>
          </a:prstGeom>
          <a:noFill/>
          <a:ln>
            <a:noFill/>
          </a:ln>
        </p:spPr>
        <p:txBody>
          <a:bodyPr wrap="square" rtlCol="0">
            <a:spAutoFit/>
          </a:bodyPr>
          <a:lstStyle/>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The SWUG Program was founded by Charles Smith at the University of New Hampshire</a:t>
            </a:r>
            <a:endParaRPr lang="en-US" sz="2800" dirty="0">
              <a:solidFill>
                <a:schemeClr val="accent6">
                  <a:lumMod val="60000"/>
                  <a:lumOff val="40000"/>
                </a:schemeClr>
              </a:solidFill>
              <a:latin typeface="Sitka Text" panose="02000505000000020004" pitchFamily="2" charset="0"/>
            </a:endParaRPr>
          </a:p>
          <a:p>
            <a:pPr marL="342900" indent="-342900">
              <a:buFont typeface="Courier New" panose="02070309020205020404" pitchFamily="49" charset="0"/>
              <a:buChar char="o"/>
            </a:pPr>
            <a:endParaRPr lang="en-US" sz="2800" dirty="0">
              <a:solidFill>
                <a:schemeClr val="accent6">
                  <a:lumMod val="60000"/>
                  <a:lumOff val="40000"/>
                </a:schemeClr>
              </a:solidFill>
              <a:latin typeface="Sitka Text" panose="02000505000000020004" pitchFamily="2" charset="0"/>
            </a:endParaRPr>
          </a:p>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SWUG aims to increase these measurements of geomagnetic disturbances by deploying low-cost arrays of magnetometers by partnering with schools across the states</a:t>
            </a:r>
          </a:p>
        </p:txBody>
      </p:sp>
      <p:pic>
        <p:nvPicPr>
          <p:cNvPr id="4" name="Picture 3" descr="Logo&#10;&#10;Description automatically generated">
            <a:extLst>
              <a:ext uri="{FF2B5EF4-FFF2-40B4-BE49-F238E27FC236}">
                <a16:creationId xmlns:a16="http://schemas.microsoft.com/office/drawing/2014/main" id="{25771A08-FA55-8A16-F065-FF9E7287E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947" y="1490008"/>
            <a:ext cx="3026760" cy="2868325"/>
          </a:xfrm>
          <a:prstGeom prst="rect">
            <a:avLst/>
          </a:prstGeom>
        </p:spPr>
      </p:pic>
      <p:cxnSp>
        <p:nvCxnSpPr>
          <p:cNvPr id="7" name="Straight Connector 6">
            <a:extLst>
              <a:ext uri="{FF2B5EF4-FFF2-40B4-BE49-F238E27FC236}">
                <a16:creationId xmlns:a16="http://schemas.microsoft.com/office/drawing/2014/main" id="{399538DD-E5EC-8A4E-31A0-B7AF6ABEA1D6}"/>
              </a:ext>
            </a:extLst>
          </p:cNvPr>
          <p:cNvCxnSpPr>
            <a:stCxn id="10" idx="1"/>
            <a:endCxn id="4" idx="1"/>
          </p:cNvCxnSpPr>
          <p:nvPr/>
        </p:nvCxnSpPr>
        <p:spPr>
          <a:xfrm flipH="1" flipV="1">
            <a:off x="8438947" y="2924171"/>
            <a:ext cx="719384" cy="3224102"/>
          </a:xfrm>
          <a:prstGeom prst="line">
            <a:avLst/>
          </a:prstGeom>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F0BDD79D-0869-E920-3C83-2E3167A48EE3}"/>
              </a:ext>
            </a:extLst>
          </p:cNvPr>
          <p:cNvCxnSpPr>
            <a:cxnSpLocks/>
            <a:stCxn id="10" idx="3"/>
            <a:endCxn id="4" idx="3"/>
          </p:cNvCxnSpPr>
          <p:nvPr/>
        </p:nvCxnSpPr>
        <p:spPr>
          <a:xfrm flipV="1">
            <a:off x="10351001" y="2924171"/>
            <a:ext cx="1114706" cy="3224102"/>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269602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10224504" cy="755522"/>
          </a:xfrm>
        </p:spPr>
        <p:txBody>
          <a:bodyPr>
            <a:normAutofit/>
          </a:bodyPr>
          <a:lstStyle/>
          <a:p>
            <a:r>
              <a:rPr lang="en-US" sz="4800" dirty="0">
                <a:solidFill>
                  <a:schemeClr val="tx2"/>
                </a:solidFill>
              </a:rPr>
              <a:t>SWUG </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C43F2ADF-4890-2F18-A064-47F950C5F6E1}"/>
              </a:ext>
            </a:extLst>
          </p:cNvPr>
          <p:cNvSpPr/>
          <p:nvPr/>
        </p:nvSpPr>
        <p:spPr>
          <a:xfrm>
            <a:off x="412899" y="1549641"/>
            <a:ext cx="5102075" cy="31999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13665C5-B5A8-8497-3684-875714290F02}"/>
              </a:ext>
            </a:extLst>
          </p:cNvPr>
          <p:cNvSpPr/>
          <p:nvPr/>
        </p:nvSpPr>
        <p:spPr>
          <a:xfrm>
            <a:off x="611709" y="4904707"/>
            <a:ext cx="4607992" cy="1788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oogle Shape;63;p14">
            <a:extLst>
              <a:ext uri="{FF2B5EF4-FFF2-40B4-BE49-F238E27FC236}">
                <a16:creationId xmlns:a16="http://schemas.microsoft.com/office/drawing/2014/main" id="{3BA4BC26-67E3-F9DF-61B8-D357925C40F4}"/>
              </a:ext>
            </a:extLst>
          </p:cNvPr>
          <p:cNvPicPr preferRelativeResize="0"/>
          <p:nvPr/>
        </p:nvPicPr>
        <p:blipFill>
          <a:blip r:embed="rId5">
            <a:alphaModFix/>
          </a:blip>
          <a:stretch>
            <a:fillRect/>
          </a:stretch>
        </p:blipFill>
        <p:spPr>
          <a:xfrm>
            <a:off x="611707" y="5125357"/>
            <a:ext cx="2575375" cy="1649975"/>
          </a:xfrm>
          <a:prstGeom prst="rect">
            <a:avLst/>
          </a:prstGeom>
          <a:noFill/>
          <a:ln>
            <a:noFill/>
          </a:ln>
          <a:effectLst>
            <a:outerShdw blurRad="57150" dist="19050" dir="5400000" algn="bl" rotWithShape="0">
              <a:srgbClr val="000000">
                <a:alpha val="50000"/>
              </a:srgbClr>
            </a:outerShdw>
          </a:effectLst>
        </p:spPr>
      </p:pic>
      <p:pic>
        <p:nvPicPr>
          <p:cNvPr id="20" name="Google Shape;65;p14">
            <a:extLst>
              <a:ext uri="{FF2B5EF4-FFF2-40B4-BE49-F238E27FC236}">
                <a16:creationId xmlns:a16="http://schemas.microsoft.com/office/drawing/2014/main" id="{BC06481B-9276-DAA9-B0FC-9E9E45863D4F}"/>
              </a:ext>
            </a:extLst>
          </p:cNvPr>
          <p:cNvPicPr preferRelativeResize="0"/>
          <p:nvPr/>
        </p:nvPicPr>
        <p:blipFill>
          <a:blip r:embed="rId6">
            <a:alphaModFix/>
          </a:blip>
          <a:stretch>
            <a:fillRect/>
          </a:stretch>
        </p:blipFill>
        <p:spPr>
          <a:xfrm>
            <a:off x="3174710" y="5258632"/>
            <a:ext cx="1883674" cy="1276623"/>
          </a:xfrm>
          <a:prstGeom prst="rect">
            <a:avLst/>
          </a:prstGeom>
          <a:noFill/>
          <a:ln>
            <a:noFill/>
          </a:ln>
          <a:effectLst>
            <a:outerShdw blurRad="50800" dist="25400" dir="5400000" sx="104000" sy="104000" algn="t" rotWithShape="0">
              <a:prstClr val="black">
                <a:alpha val="40000"/>
              </a:prstClr>
            </a:outerShdw>
          </a:effectLst>
        </p:spPr>
      </p:pic>
      <p:sp>
        <p:nvSpPr>
          <p:cNvPr id="21" name="Google Shape;66;p14">
            <a:extLst>
              <a:ext uri="{FF2B5EF4-FFF2-40B4-BE49-F238E27FC236}">
                <a16:creationId xmlns:a16="http://schemas.microsoft.com/office/drawing/2014/main" id="{27AF509C-84FD-6086-33C5-DF55C681CCF5}"/>
              </a:ext>
            </a:extLst>
          </p:cNvPr>
          <p:cNvSpPr txBox="1"/>
          <p:nvPr/>
        </p:nvSpPr>
        <p:spPr>
          <a:xfrm>
            <a:off x="611706" y="4939057"/>
            <a:ext cx="4740107"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bg1"/>
                </a:solidFill>
              </a:rPr>
              <a:t>Educator Development Program  High School Student Program</a:t>
            </a:r>
            <a:endParaRPr sz="1200" dirty="0">
              <a:solidFill>
                <a:schemeClr val="bg1"/>
              </a:solidFill>
            </a:endParaRPr>
          </a:p>
        </p:txBody>
      </p:sp>
      <p:sp>
        <p:nvSpPr>
          <p:cNvPr id="24" name="TextBox 23">
            <a:extLst>
              <a:ext uri="{FF2B5EF4-FFF2-40B4-BE49-F238E27FC236}">
                <a16:creationId xmlns:a16="http://schemas.microsoft.com/office/drawing/2014/main" id="{B5D1B2D5-EE41-14A4-7C54-5F36D4ECD9F0}"/>
              </a:ext>
            </a:extLst>
          </p:cNvPr>
          <p:cNvSpPr txBox="1"/>
          <p:nvPr/>
        </p:nvSpPr>
        <p:spPr>
          <a:xfrm>
            <a:off x="5881296" y="1256768"/>
            <a:ext cx="6130030" cy="3785652"/>
          </a:xfrm>
          <a:prstGeom prst="rect">
            <a:avLst/>
          </a:prstGeom>
          <a:noFill/>
        </p:spPr>
        <p:txBody>
          <a:bodyPr wrap="square">
            <a:spAutoFit/>
          </a:bodyPr>
          <a:lstStyle/>
          <a:p>
            <a:pPr marL="342900" lvl="0" indent="-342900" algn="l" rtl="0">
              <a:spcBef>
                <a:spcPts val="1200"/>
              </a:spcBef>
              <a:spcAft>
                <a:spcPts val="0"/>
              </a:spcAft>
              <a:buFont typeface="Courier New" panose="02070309020205020404" pitchFamily="49" charset="0"/>
              <a:buChar char="o"/>
            </a:pPr>
            <a:r>
              <a:rPr lang="en-US" sz="2000" b="1" u="sng" dirty="0">
                <a:solidFill>
                  <a:schemeClr val="tx2"/>
                </a:solidFill>
              </a:rPr>
              <a:t>UAF SWUG Programs:</a:t>
            </a:r>
          </a:p>
          <a:p>
            <a:pPr marL="800100" lvl="1" indent="-342900">
              <a:spcBef>
                <a:spcPts val="1200"/>
              </a:spcBef>
              <a:buFont typeface="Courier New" panose="02070309020205020404" pitchFamily="49" charset="0"/>
              <a:buChar char="o"/>
            </a:pPr>
            <a:r>
              <a:rPr lang="en-US" sz="2000" dirty="0">
                <a:solidFill>
                  <a:schemeClr val="tx2"/>
                </a:solidFill>
              </a:rPr>
              <a:t>Educator Development Program:</a:t>
            </a:r>
          </a:p>
          <a:p>
            <a:pPr marL="1257300" lvl="2" indent="-342900">
              <a:spcBef>
                <a:spcPts val="1200"/>
              </a:spcBef>
              <a:buFont typeface="Courier New" panose="02070309020205020404" pitchFamily="49" charset="0"/>
              <a:buChar char="o"/>
            </a:pPr>
            <a:r>
              <a:rPr lang="en-US" sz="2000" dirty="0">
                <a:solidFill>
                  <a:schemeClr val="tx2"/>
                </a:solidFill>
              </a:rPr>
              <a:t>The educator development program allows educators to start their own satellite-SWUG programs at their schools</a:t>
            </a:r>
          </a:p>
          <a:p>
            <a:pPr marL="800100" lvl="1" indent="-342900">
              <a:spcBef>
                <a:spcPts val="1200"/>
              </a:spcBef>
              <a:buFont typeface="Courier New" panose="02070309020205020404" pitchFamily="49" charset="0"/>
              <a:buChar char="o"/>
            </a:pPr>
            <a:r>
              <a:rPr lang="en-US" sz="2000" dirty="0">
                <a:solidFill>
                  <a:schemeClr val="tx2"/>
                </a:solidFill>
              </a:rPr>
              <a:t>High School Student Program:</a:t>
            </a:r>
          </a:p>
          <a:p>
            <a:pPr marL="1257300" lvl="2" indent="-342900">
              <a:spcBef>
                <a:spcPts val="1200"/>
              </a:spcBef>
              <a:buFont typeface="Courier New" panose="02070309020205020404" pitchFamily="49" charset="0"/>
              <a:buChar char="o"/>
            </a:pPr>
            <a:r>
              <a:rPr lang="en-US" sz="2000" dirty="0">
                <a:solidFill>
                  <a:schemeClr val="tx2"/>
                </a:solidFill>
              </a:rPr>
              <a:t>High school students build and deploy magnetometers as a part of their science club activities</a:t>
            </a:r>
          </a:p>
        </p:txBody>
      </p:sp>
      <p:pic>
        <p:nvPicPr>
          <p:cNvPr id="4" name="Picture 3" descr="A picture containing text, screen, screenshot&#10;&#10;Description automatically generated">
            <a:extLst>
              <a:ext uri="{FF2B5EF4-FFF2-40B4-BE49-F238E27FC236}">
                <a16:creationId xmlns:a16="http://schemas.microsoft.com/office/drawing/2014/main" id="{922EFA70-C5B4-239E-C047-4990656390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674" y="638772"/>
            <a:ext cx="5810762" cy="4842302"/>
          </a:xfrm>
          <a:prstGeom prst="rect">
            <a:avLst/>
          </a:prstGeom>
        </p:spPr>
      </p:pic>
    </p:spTree>
    <p:extLst>
      <p:ext uri="{BB962C8B-B14F-4D97-AF65-F5344CB8AC3E}">
        <p14:creationId xmlns:p14="http://schemas.microsoft.com/office/powerpoint/2010/main" val="1837064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10017675" cy="755522"/>
          </a:xfrm>
        </p:spPr>
        <p:txBody>
          <a:bodyPr>
            <a:normAutofit/>
          </a:bodyPr>
          <a:lstStyle/>
          <a:p>
            <a:r>
              <a:rPr lang="en-US" sz="4800" dirty="0">
                <a:solidFill>
                  <a:schemeClr val="tx2"/>
                </a:solidFill>
              </a:rPr>
              <a:t>Simple Aurora Monitor (SAM-III)📏</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87EF383-B200-E747-4EFB-B1B1997F4367}"/>
                  </a:ext>
                </a:extLst>
              </p:cNvPr>
              <p:cNvSpPr txBox="1"/>
              <p:nvPr/>
            </p:nvSpPr>
            <p:spPr>
              <a:xfrm>
                <a:off x="412372" y="1458140"/>
                <a:ext cx="7846207" cy="3416320"/>
              </a:xfrm>
              <a:prstGeom prst="rect">
                <a:avLst/>
              </a:prstGeom>
              <a:noFill/>
              <a:ln>
                <a:noFill/>
              </a:ln>
            </p:spPr>
            <p:txBody>
              <a:bodyPr wrap="square" rtlCol="0">
                <a:spAutoFit/>
              </a:bodyPr>
              <a:lstStyle/>
              <a:p>
                <a:pPr marL="342900" indent="-3429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Distributed and maintained by Whit Reeves, of the SWUG program</a:t>
                </a:r>
              </a:p>
              <a:p>
                <a:pPr marL="342900" indent="-342900">
                  <a:buFont typeface="Courier New" panose="02070309020205020404" pitchFamily="49" charset="0"/>
                  <a:buChar char="o"/>
                </a:pPr>
                <a:endParaRPr lang="en-US" sz="2400" dirty="0">
                  <a:solidFill>
                    <a:schemeClr val="tx2"/>
                  </a:solidFill>
                </a:endParaRPr>
              </a:p>
              <a:p>
                <a:pPr marL="342900" indent="-3429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At its core, SAM-III is a three-axis flux-gate magnetometer</a:t>
                </a:r>
                <a:endParaRPr lang="en-US" sz="2800" dirty="0">
                  <a:solidFill>
                    <a:schemeClr val="accent6">
                      <a:lumMod val="60000"/>
                      <a:lumOff val="40000"/>
                    </a:schemeClr>
                  </a:solidFill>
                </a:endParaRPr>
              </a:p>
              <a:p>
                <a:endParaRPr lang="en-US" sz="2400" dirty="0">
                  <a:solidFill>
                    <a:schemeClr val="accent6">
                      <a:lumMod val="60000"/>
                      <a:lumOff val="40000"/>
                    </a:schemeClr>
                  </a:solidFill>
                </a:endParaRPr>
              </a:p>
              <a:p>
                <a:pPr marL="342900" indent="-342900">
                  <a:buFont typeface="Courier New" panose="02070309020205020404" pitchFamily="49" charset="0"/>
                  <a:buChar char="o"/>
                </a:pPr>
                <a:r>
                  <a:rPr lang="en-US" sz="2800" dirty="0">
                    <a:solidFill>
                      <a:schemeClr val="accent6">
                        <a:lumMod val="60000"/>
                        <a:lumOff val="40000"/>
                      </a:schemeClr>
                    </a:solidFill>
                  </a:rPr>
                  <a:t> </a:t>
                </a:r>
                <a:r>
                  <a:rPr lang="en-US" sz="2800" dirty="0">
                    <a:solidFill>
                      <a:schemeClr val="tx2"/>
                    </a:solidFill>
                  </a:rPr>
                  <a:t>Resolution of 1-2 </a:t>
                </a:r>
                <a:r>
                  <a:rPr lang="en-US" sz="2800" dirty="0" err="1">
                    <a:solidFill>
                      <a:schemeClr val="tx2"/>
                    </a:solidFill>
                  </a:rPr>
                  <a:t>nT</a:t>
                </a:r>
                <a:r>
                  <a:rPr lang="en-US" sz="2800" dirty="0">
                    <a:solidFill>
                      <a:schemeClr val="tx2"/>
                    </a:solidFill>
                  </a:rPr>
                  <a:t>, with </a:t>
                </a:r>
                <a:r>
                  <a:rPr lang="en-US" sz="2800" dirty="0" err="1">
                    <a:solidFill>
                      <a:schemeClr val="tx2"/>
                    </a:solidFill>
                  </a:rPr>
                  <a:t>rangle</a:t>
                </a:r>
                <a:r>
                  <a:rPr lang="en-US" sz="2800" dirty="0">
                    <a:solidFill>
                      <a:schemeClr val="tx2"/>
                    </a:solidFill>
                  </a:rPr>
                  <a:t> of </a:t>
                </a:r>
                <a14:m>
                  <m:oMath xmlns:m="http://schemas.openxmlformats.org/officeDocument/2006/math">
                    <m:r>
                      <a:rPr lang="en-US" sz="2800" i="1" smtClean="0">
                        <a:solidFill>
                          <a:schemeClr val="tx2"/>
                        </a:solidFill>
                        <a:latin typeface="Cambria Math" panose="02040503050406030204" pitchFamily="18" charset="0"/>
                        <a:ea typeface="Cambria Math" panose="02040503050406030204" pitchFamily="18" charset="0"/>
                      </a:rPr>
                      <m:t>±</m:t>
                    </m:r>
                  </m:oMath>
                </a14:m>
                <a:r>
                  <a:rPr lang="en-US" sz="2800" dirty="0">
                    <a:solidFill>
                      <a:schemeClr val="tx2"/>
                    </a:solidFill>
                  </a:rPr>
                  <a:t> 50,000 </a:t>
                </a:r>
                <a:r>
                  <a:rPr lang="en-US" sz="2800" dirty="0" err="1">
                    <a:solidFill>
                      <a:schemeClr val="tx2"/>
                    </a:solidFill>
                  </a:rPr>
                  <a:t>nT</a:t>
                </a:r>
                <a:endParaRPr lang="en-US" sz="2800" dirty="0">
                  <a:solidFill>
                    <a:schemeClr val="tx2"/>
                  </a:solidFill>
                </a:endParaRPr>
              </a:p>
            </p:txBody>
          </p:sp>
        </mc:Choice>
        <mc:Fallback xmlns="">
          <p:sp>
            <p:nvSpPr>
              <p:cNvPr id="3" name="TextBox 2">
                <a:extLst>
                  <a:ext uri="{FF2B5EF4-FFF2-40B4-BE49-F238E27FC236}">
                    <a16:creationId xmlns:a16="http://schemas.microsoft.com/office/drawing/2014/main" id="{887EF383-B200-E747-4EFB-B1B1997F4367}"/>
                  </a:ext>
                </a:extLst>
              </p:cNvPr>
              <p:cNvSpPr txBox="1">
                <a:spLocks noRot="1" noChangeAspect="1" noMove="1" noResize="1" noEditPoints="1" noAdjustHandles="1" noChangeArrowheads="1" noChangeShapeType="1" noTextEdit="1"/>
              </p:cNvSpPr>
              <p:nvPr/>
            </p:nvSpPr>
            <p:spPr>
              <a:xfrm>
                <a:off x="412372" y="1458140"/>
                <a:ext cx="7846207" cy="3416320"/>
              </a:xfrm>
              <a:prstGeom prst="rect">
                <a:avLst/>
              </a:prstGeom>
              <a:blipFill>
                <a:blip r:embed="rId5"/>
                <a:stretch>
                  <a:fillRect l="-1399" t="-1783" b="-3922"/>
                </a:stretch>
              </a:blipFill>
              <a:ln>
                <a:noFill/>
              </a:ln>
            </p:spPr>
            <p:txBody>
              <a:bodyPr/>
              <a:lstStyle/>
              <a:p>
                <a:r>
                  <a:rPr lang="en-US">
                    <a:noFill/>
                  </a:rPr>
                  <a:t> </a:t>
                </a:r>
              </a:p>
            </p:txBody>
          </p:sp>
        </mc:Fallback>
      </mc:AlternateContent>
      <p:pic>
        <p:nvPicPr>
          <p:cNvPr id="4" name="Picture 4">
            <a:extLst>
              <a:ext uri="{FF2B5EF4-FFF2-40B4-BE49-F238E27FC236}">
                <a16:creationId xmlns:a16="http://schemas.microsoft.com/office/drawing/2014/main" id="{20B9C2D4-F8F3-C223-78FE-709BF2B40B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6799" y="4305000"/>
            <a:ext cx="1192670" cy="2210354"/>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67;p14">
            <a:extLst>
              <a:ext uri="{FF2B5EF4-FFF2-40B4-BE49-F238E27FC236}">
                <a16:creationId xmlns:a16="http://schemas.microsoft.com/office/drawing/2014/main" id="{9BA4EB1E-0249-AAB7-AF88-DA34D2D6B013}"/>
              </a:ext>
            </a:extLst>
          </p:cNvPr>
          <p:cNvPicPr preferRelativeResize="0"/>
          <p:nvPr/>
        </p:nvPicPr>
        <p:blipFill>
          <a:blip r:embed="rId7">
            <a:alphaModFix/>
          </a:blip>
          <a:stretch>
            <a:fillRect/>
          </a:stretch>
        </p:blipFill>
        <p:spPr>
          <a:xfrm>
            <a:off x="7858650" y="1264749"/>
            <a:ext cx="3920978" cy="2697924"/>
          </a:xfrm>
          <a:prstGeom prst="rect">
            <a:avLst/>
          </a:prstGeom>
          <a:noFill/>
          <a:ln>
            <a:noFill/>
          </a:ln>
        </p:spPr>
      </p:pic>
    </p:spTree>
    <p:extLst>
      <p:ext uri="{BB962C8B-B14F-4D97-AF65-F5344CB8AC3E}">
        <p14:creationId xmlns:p14="http://schemas.microsoft.com/office/powerpoint/2010/main" val="1596894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9237763" cy="755522"/>
          </a:xfrm>
        </p:spPr>
        <p:txBody>
          <a:bodyPr>
            <a:normAutofit/>
          </a:bodyPr>
          <a:lstStyle/>
          <a:p>
            <a:r>
              <a:rPr lang="en-US" sz="4800" dirty="0">
                <a:solidFill>
                  <a:schemeClr val="tx2"/>
                </a:solidFill>
              </a:rPr>
              <a:t>Introduction 📖</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887EF383-B200-E747-4EFB-B1B1997F4367}"/>
              </a:ext>
            </a:extLst>
          </p:cNvPr>
          <p:cNvSpPr txBox="1"/>
          <p:nvPr/>
        </p:nvSpPr>
        <p:spPr>
          <a:xfrm>
            <a:off x="574885" y="1378993"/>
            <a:ext cx="8432039" cy="5262979"/>
          </a:xfrm>
          <a:prstGeom prst="rect">
            <a:avLst/>
          </a:prstGeom>
          <a:noFill/>
          <a:ln>
            <a:noFill/>
          </a:ln>
        </p:spPr>
        <p:txBody>
          <a:bodyPr wrap="square" rtlCol="0">
            <a:spAutoFit/>
          </a:bodyPr>
          <a:lstStyle/>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Whit Reeves curated 13 years of SAM-III magnetometer data (thank you), lots of potential…</a:t>
            </a:r>
            <a:endParaRPr lang="en-US" sz="2800" dirty="0">
              <a:solidFill>
                <a:schemeClr val="accent6">
                  <a:lumMod val="60000"/>
                  <a:lumOff val="40000"/>
                </a:schemeClr>
              </a:solidFill>
              <a:latin typeface="Sitka Text" panose="02000505000000020004" pitchFamily="2" charset="0"/>
            </a:endParaRPr>
          </a:p>
          <a:p>
            <a:pPr marL="342900" indent="-342900">
              <a:buFont typeface="Courier New" panose="02070309020205020404" pitchFamily="49" charset="0"/>
              <a:buChar char="o"/>
            </a:pPr>
            <a:endParaRPr lang="en-US" sz="2800" dirty="0">
              <a:solidFill>
                <a:schemeClr val="accent6">
                  <a:lumMod val="60000"/>
                  <a:lumOff val="40000"/>
                </a:schemeClr>
              </a:solidFill>
              <a:latin typeface="Sitka Text" panose="02000505000000020004" pitchFamily="2" charset="0"/>
            </a:endParaRPr>
          </a:p>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Measurements taken: May 2009 – Present Day </a:t>
            </a:r>
          </a:p>
          <a:p>
            <a:pPr marL="342900" indent="-342900">
              <a:buFont typeface="Courier New" panose="02070309020205020404" pitchFamily="49" charset="0"/>
              <a:buChar char="o"/>
            </a:pPr>
            <a:endParaRPr lang="en-US" sz="2800" dirty="0">
              <a:solidFill>
                <a:schemeClr val="tx2"/>
              </a:solidFill>
              <a:latin typeface="Sitka Text" panose="02000505000000020004" pitchFamily="2" charset="0"/>
            </a:endParaRPr>
          </a:p>
          <a:p>
            <a:pPr marL="457200" indent="-4572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Data Provided: </a:t>
            </a:r>
          </a:p>
          <a:p>
            <a:pPr marL="914400" lvl="1" indent="-4572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Magnetic ‘N’, ‘E’, ‘Z’: x, y, z respectively</a:t>
            </a:r>
          </a:p>
          <a:p>
            <a:pPr marL="457200" indent="-457200">
              <a:buFont typeface="Courier New" panose="02070309020205020404" pitchFamily="49" charset="0"/>
              <a:buChar char="o"/>
            </a:pPr>
            <a:endParaRPr lang="en-US" sz="2800" dirty="0">
              <a:solidFill>
                <a:schemeClr val="tx2"/>
              </a:solidFill>
              <a:latin typeface="Sitka Text" panose="02000505000000020004" pitchFamily="2" charset="0"/>
            </a:endParaRPr>
          </a:p>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Temporal Resolution: 10 seconds</a:t>
            </a:r>
          </a:p>
          <a:p>
            <a:pPr marL="342900" indent="-342900">
              <a:buFont typeface="Courier New" panose="02070309020205020404" pitchFamily="49" charset="0"/>
              <a:buChar char="o"/>
            </a:pPr>
            <a:endParaRPr lang="en-US" sz="2800" dirty="0">
              <a:solidFill>
                <a:schemeClr val="tx2"/>
              </a:solidFill>
              <a:latin typeface="Sitka Text" panose="02000505000000020004" pitchFamily="2" charset="0"/>
            </a:endParaRPr>
          </a:p>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Location: Anchorage, Alaska</a:t>
            </a:r>
          </a:p>
        </p:txBody>
      </p:sp>
    </p:spTree>
    <p:extLst>
      <p:ext uri="{BB962C8B-B14F-4D97-AF65-F5344CB8AC3E}">
        <p14:creationId xmlns:p14="http://schemas.microsoft.com/office/powerpoint/2010/main" val="982830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9237763" cy="755522"/>
          </a:xfrm>
        </p:spPr>
        <p:txBody>
          <a:bodyPr>
            <a:normAutofit/>
          </a:bodyPr>
          <a:lstStyle/>
          <a:p>
            <a:r>
              <a:rPr lang="en-US" sz="4800" dirty="0">
                <a:solidFill>
                  <a:schemeClr val="tx2"/>
                </a:solidFill>
              </a:rPr>
              <a:t>Goals🏁</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887EF383-B200-E747-4EFB-B1B1997F4367}"/>
              </a:ext>
            </a:extLst>
          </p:cNvPr>
          <p:cNvSpPr txBox="1"/>
          <p:nvPr/>
        </p:nvSpPr>
        <p:spPr>
          <a:xfrm>
            <a:off x="726293" y="1490008"/>
            <a:ext cx="7636472" cy="5693866"/>
          </a:xfrm>
          <a:prstGeom prst="rect">
            <a:avLst/>
          </a:prstGeom>
          <a:noFill/>
          <a:ln>
            <a:noFill/>
          </a:ln>
        </p:spPr>
        <p:txBody>
          <a:bodyPr wrap="square" rtlCol="0">
            <a:spAutoFit/>
          </a:bodyPr>
          <a:lstStyle/>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Data preparation:</a:t>
            </a:r>
          </a:p>
          <a:p>
            <a:pPr marL="1257300" lvl="2" indent="-342900">
              <a:buFont typeface="Courier New" panose="02070309020205020404" pitchFamily="49" charset="0"/>
              <a:buChar char="o"/>
            </a:pPr>
            <a:r>
              <a:rPr lang="en-US" sz="2800" dirty="0">
                <a:solidFill>
                  <a:schemeClr val="tx2"/>
                </a:solidFill>
                <a:latin typeface="Sitka Text" panose="02000505000000020004" pitchFamily="2" charset="0"/>
              </a:rPr>
              <a:t>Data Cleaning</a:t>
            </a:r>
          </a:p>
          <a:p>
            <a:pPr marL="1257300" lvl="2" indent="-342900">
              <a:buFont typeface="Courier New" panose="02070309020205020404" pitchFamily="49" charset="0"/>
              <a:buChar char="o"/>
            </a:pPr>
            <a:r>
              <a:rPr lang="en-US" sz="2800" dirty="0">
                <a:solidFill>
                  <a:schemeClr val="tx2"/>
                </a:solidFill>
                <a:latin typeface="Sitka Text" panose="02000505000000020004" pitchFamily="2" charset="0"/>
              </a:rPr>
              <a:t>Handle Missing/Erroneous Data</a:t>
            </a:r>
          </a:p>
          <a:p>
            <a:pPr marL="800100" lvl="1" indent="-342900">
              <a:buFont typeface="Courier New" panose="02070309020205020404" pitchFamily="49" charset="0"/>
              <a:buChar char="o"/>
            </a:pPr>
            <a:endParaRPr lang="en-US" sz="2800" dirty="0">
              <a:solidFill>
                <a:schemeClr val="accent6">
                  <a:lumMod val="60000"/>
                  <a:lumOff val="40000"/>
                </a:schemeClr>
              </a:solidFill>
              <a:latin typeface="Sitka Text" panose="02000505000000020004" pitchFamily="2" charset="0"/>
            </a:endParaRPr>
          </a:p>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Investigate the capabilities and dependencies of the SAM-III magnetometer scientifically and operationally</a:t>
            </a:r>
            <a:endParaRPr lang="en-US" sz="2800" dirty="0">
              <a:solidFill>
                <a:schemeClr val="accent6">
                  <a:lumMod val="60000"/>
                  <a:lumOff val="40000"/>
                </a:schemeClr>
              </a:solidFill>
              <a:latin typeface="Sitka Text" panose="02000505000000020004" pitchFamily="2" charset="0"/>
            </a:endParaRPr>
          </a:p>
          <a:p>
            <a:pPr marL="342900" indent="-342900">
              <a:buFont typeface="Courier New" panose="02070309020205020404" pitchFamily="49" charset="0"/>
              <a:buChar char="o"/>
            </a:pPr>
            <a:endParaRPr lang="en-US" sz="2800" dirty="0">
              <a:solidFill>
                <a:schemeClr val="accent6">
                  <a:lumMod val="60000"/>
                  <a:lumOff val="40000"/>
                </a:schemeClr>
              </a:solidFill>
              <a:latin typeface="Sitka Text" panose="02000505000000020004" pitchFamily="2" charset="0"/>
            </a:endParaRPr>
          </a:p>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Compare with science-grade magnetometer measurements</a:t>
            </a:r>
          </a:p>
          <a:p>
            <a:pPr marL="342900" indent="-342900">
              <a:buFont typeface="Courier New" panose="02070309020205020404" pitchFamily="49" charset="0"/>
              <a:buChar char="o"/>
            </a:pPr>
            <a:endParaRPr lang="en-US" sz="2800" dirty="0">
              <a:solidFill>
                <a:schemeClr val="tx2"/>
              </a:solidFill>
              <a:latin typeface="Sitka Text" panose="02000505000000020004" pitchFamily="2" charset="0"/>
            </a:endParaRPr>
          </a:p>
          <a:p>
            <a:pPr marL="342900" indent="-342900">
              <a:buFont typeface="Courier New" panose="02070309020205020404" pitchFamily="49" charset="0"/>
              <a:buChar char="o"/>
            </a:pPr>
            <a:endParaRPr lang="en-US" sz="2800" dirty="0">
              <a:solidFill>
                <a:schemeClr val="tx2"/>
              </a:solidFill>
              <a:latin typeface="Sitka Text" panose="02000505000000020004" pitchFamily="2" charset="0"/>
            </a:endParaRPr>
          </a:p>
        </p:txBody>
      </p:sp>
    </p:spTree>
    <p:extLst>
      <p:ext uri="{BB962C8B-B14F-4D97-AF65-F5344CB8AC3E}">
        <p14:creationId xmlns:p14="http://schemas.microsoft.com/office/powerpoint/2010/main" val="2351953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9237763" cy="755522"/>
          </a:xfrm>
        </p:spPr>
        <p:txBody>
          <a:bodyPr>
            <a:normAutofit/>
          </a:bodyPr>
          <a:lstStyle/>
          <a:p>
            <a:r>
              <a:rPr lang="en-US" sz="4800" dirty="0">
                <a:solidFill>
                  <a:schemeClr val="tx2"/>
                </a:solidFill>
              </a:rPr>
              <a:t>First Step: Tools🧰</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887EF383-B200-E747-4EFB-B1B1997F4367}"/>
              </a:ext>
            </a:extLst>
          </p:cNvPr>
          <p:cNvSpPr txBox="1"/>
          <p:nvPr/>
        </p:nvSpPr>
        <p:spPr>
          <a:xfrm>
            <a:off x="726293" y="1490008"/>
            <a:ext cx="7301971" cy="1815882"/>
          </a:xfrm>
          <a:prstGeom prst="rect">
            <a:avLst/>
          </a:prstGeom>
          <a:noFill/>
          <a:ln>
            <a:noFill/>
          </a:ln>
        </p:spPr>
        <p:txBody>
          <a:bodyPr wrap="square" rtlCol="0">
            <a:spAutoFit/>
          </a:bodyPr>
          <a:lstStyle/>
          <a:p>
            <a:pPr marL="342900"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Data parsing, manipulation and analyzing were all done using:</a:t>
            </a:r>
          </a:p>
          <a:p>
            <a:pPr marL="800100" lvl="1"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Python PL</a:t>
            </a:r>
          </a:p>
          <a:p>
            <a:pPr marL="800100" lvl="1" indent="-342900">
              <a:buFont typeface="Courier New" panose="02070309020205020404" pitchFamily="49" charset="0"/>
              <a:buChar char="o"/>
            </a:pPr>
            <a:r>
              <a:rPr lang="en-US" sz="2800" dirty="0">
                <a:solidFill>
                  <a:schemeClr val="accent6">
                    <a:lumMod val="60000"/>
                    <a:lumOff val="40000"/>
                  </a:schemeClr>
                </a:solidFill>
                <a:latin typeface="Sitka Text" panose="02000505000000020004" pitchFamily="2" charset="0"/>
              </a:rPr>
              <a:t> </a:t>
            </a:r>
            <a:r>
              <a:rPr lang="en-US" sz="2800" dirty="0">
                <a:solidFill>
                  <a:schemeClr val="tx2"/>
                </a:solidFill>
                <a:latin typeface="Sitka Text" panose="02000505000000020004" pitchFamily="2" charset="0"/>
              </a:rPr>
              <a:t>Pandas Library</a:t>
            </a:r>
          </a:p>
        </p:txBody>
      </p:sp>
      <p:sp>
        <p:nvSpPr>
          <p:cNvPr id="7" name="Rectangle 6">
            <a:extLst>
              <a:ext uri="{FF2B5EF4-FFF2-40B4-BE49-F238E27FC236}">
                <a16:creationId xmlns:a16="http://schemas.microsoft.com/office/drawing/2014/main" id="{1E67FE6E-C391-8209-8924-2141C5AA989B}"/>
              </a:ext>
            </a:extLst>
          </p:cNvPr>
          <p:cNvSpPr/>
          <p:nvPr/>
        </p:nvSpPr>
        <p:spPr>
          <a:xfrm>
            <a:off x="7600527" y="1200865"/>
            <a:ext cx="4308277" cy="396109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with low confidence">
            <a:extLst>
              <a:ext uri="{FF2B5EF4-FFF2-40B4-BE49-F238E27FC236}">
                <a16:creationId xmlns:a16="http://schemas.microsoft.com/office/drawing/2014/main" id="{FF526101-F1D8-2572-DC5F-EB9764A10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6451" y="1595202"/>
            <a:ext cx="1567774" cy="1723256"/>
          </a:xfrm>
          <a:prstGeom prst="rect">
            <a:avLst/>
          </a:prstGeom>
        </p:spPr>
      </p:pic>
      <p:pic>
        <p:nvPicPr>
          <p:cNvPr id="6" name="Picture 5" descr="Logo, company name&#10;&#10;Description automatically generated">
            <a:extLst>
              <a:ext uri="{FF2B5EF4-FFF2-40B4-BE49-F238E27FC236}">
                <a16:creationId xmlns:a16="http://schemas.microsoft.com/office/drawing/2014/main" id="{0CFB7E2A-9E58-DF2A-5302-9251D085DB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1212" y="3421888"/>
            <a:ext cx="3718252" cy="1502793"/>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81E0D7C6-1482-21C6-2C52-3A98BFD563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8929" y="3429000"/>
            <a:ext cx="5176045" cy="3066629"/>
          </a:xfrm>
          <a:prstGeom prst="rect">
            <a:avLst/>
          </a:prstGeom>
        </p:spPr>
      </p:pic>
      <p:sp>
        <p:nvSpPr>
          <p:cNvPr id="12" name="TextBox 11">
            <a:extLst>
              <a:ext uri="{FF2B5EF4-FFF2-40B4-BE49-F238E27FC236}">
                <a16:creationId xmlns:a16="http://schemas.microsoft.com/office/drawing/2014/main" id="{6F31D484-0D9B-D9D1-CD4C-CE30F710F4AA}"/>
              </a:ext>
            </a:extLst>
          </p:cNvPr>
          <p:cNvSpPr txBox="1"/>
          <p:nvPr/>
        </p:nvSpPr>
        <p:spPr>
          <a:xfrm>
            <a:off x="1298929" y="3412876"/>
            <a:ext cx="2805343" cy="369332"/>
          </a:xfrm>
          <a:prstGeom prst="rect">
            <a:avLst/>
          </a:prstGeom>
          <a:noFill/>
        </p:spPr>
        <p:txBody>
          <a:bodyPr wrap="square" rtlCol="0">
            <a:spAutoFit/>
          </a:bodyPr>
          <a:lstStyle/>
          <a:p>
            <a:r>
              <a:rPr lang="en-US" dirty="0">
                <a:solidFill>
                  <a:schemeClr val="bg2"/>
                </a:solidFill>
              </a:rPr>
              <a:t>Thanks to my crew…</a:t>
            </a:r>
          </a:p>
        </p:txBody>
      </p:sp>
      <p:sp>
        <p:nvSpPr>
          <p:cNvPr id="14" name="TextBox 13">
            <a:extLst>
              <a:ext uri="{FF2B5EF4-FFF2-40B4-BE49-F238E27FC236}">
                <a16:creationId xmlns:a16="http://schemas.microsoft.com/office/drawing/2014/main" id="{4236D208-A90C-1523-1864-0C5EFDFCB06B}"/>
              </a:ext>
            </a:extLst>
          </p:cNvPr>
          <p:cNvSpPr txBox="1"/>
          <p:nvPr/>
        </p:nvSpPr>
        <p:spPr>
          <a:xfrm>
            <a:off x="1207312" y="6469132"/>
            <a:ext cx="2920754" cy="261610"/>
          </a:xfrm>
          <a:prstGeom prst="rect">
            <a:avLst/>
          </a:prstGeom>
          <a:noFill/>
        </p:spPr>
        <p:txBody>
          <a:bodyPr wrap="square" rtlCol="0">
            <a:spAutoFit/>
          </a:bodyPr>
          <a:lstStyle/>
          <a:p>
            <a:r>
              <a:rPr lang="en-US" sz="1100" dirty="0">
                <a:solidFill>
                  <a:schemeClr val="tx2"/>
                </a:solidFill>
              </a:rPr>
              <a:t>Image via </a:t>
            </a:r>
            <a:r>
              <a:rPr lang="en-US" sz="1100" dirty="0" err="1">
                <a:solidFill>
                  <a:schemeClr val="tx2"/>
                </a:solidFill>
              </a:rPr>
              <a:t>Midjourney</a:t>
            </a:r>
            <a:r>
              <a:rPr lang="en-US" sz="1100" dirty="0">
                <a:solidFill>
                  <a:schemeClr val="tx2"/>
                </a:solidFill>
              </a:rPr>
              <a:t> V5</a:t>
            </a:r>
          </a:p>
        </p:txBody>
      </p:sp>
    </p:spTree>
    <p:extLst>
      <p:ext uri="{BB962C8B-B14F-4D97-AF65-F5344CB8AC3E}">
        <p14:creationId xmlns:p14="http://schemas.microsoft.com/office/powerpoint/2010/main" val="3186832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59A4-FA85-FF2D-01B3-EC9C85607CB9}"/>
              </a:ext>
            </a:extLst>
          </p:cNvPr>
          <p:cNvSpPr>
            <a:spLocks noGrp="1"/>
          </p:cNvSpPr>
          <p:nvPr>
            <p:ph type="title"/>
          </p:nvPr>
        </p:nvSpPr>
        <p:spPr>
          <a:xfrm>
            <a:off x="225550" y="216028"/>
            <a:ext cx="9237763" cy="755522"/>
          </a:xfrm>
        </p:spPr>
        <p:txBody>
          <a:bodyPr>
            <a:normAutofit/>
          </a:bodyPr>
          <a:lstStyle/>
          <a:p>
            <a:r>
              <a:rPr lang="en-US" sz="4800" dirty="0">
                <a:solidFill>
                  <a:schemeClr val="tx2"/>
                </a:solidFill>
              </a:rPr>
              <a:t>Lots of Data!</a:t>
            </a:r>
          </a:p>
        </p:txBody>
      </p:sp>
      <p:cxnSp>
        <p:nvCxnSpPr>
          <p:cNvPr id="5" name="Straight Connector 4">
            <a:extLst>
              <a:ext uri="{FF2B5EF4-FFF2-40B4-BE49-F238E27FC236}">
                <a16:creationId xmlns:a16="http://schemas.microsoft.com/office/drawing/2014/main" id="{C7E447C1-7BE2-FBBF-39AE-68705C6EC119}"/>
              </a:ext>
            </a:extLst>
          </p:cNvPr>
          <p:cNvCxnSpPr/>
          <p:nvPr/>
        </p:nvCxnSpPr>
        <p:spPr>
          <a:xfrm>
            <a:off x="0" y="1171575"/>
            <a:ext cx="4846320"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B468229C-79AC-E968-CF37-3DE54256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8331" y="5583153"/>
            <a:ext cx="1192670" cy="113024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5D385BB3-4ABE-7D0A-6FAC-839DBDC9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054" y="5583153"/>
            <a:ext cx="1130240" cy="1130240"/>
          </a:xfrm>
          <a:prstGeom prst="rect">
            <a:avLst/>
          </a:prstGeom>
        </p:spPr>
      </p:pic>
      <p:cxnSp>
        <p:nvCxnSpPr>
          <p:cNvPr id="13" name="Straight Connector 12">
            <a:extLst>
              <a:ext uri="{FF2B5EF4-FFF2-40B4-BE49-F238E27FC236}">
                <a16:creationId xmlns:a16="http://schemas.microsoft.com/office/drawing/2014/main" id="{4AC12102-9F18-2F80-107B-D2F014D7F0BB}"/>
              </a:ext>
            </a:extLst>
          </p:cNvPr>
          <p:cNvCxnSpPr>
            <a:cxnSpLocks/>
          </p:cNvCxnSpPr>
          <p:nvPr/>
        </p:nvCxnSpPr>
        <p:spPr>
          <a:xfrm>
            <a:off x="9056451" y="5481074"/>
            <a:ext cx="3135549" cy="0"/>
          </a:xfrm>
          <a:prstGeom prst="line">
            <a:avLst/>
          </a:prstGeom>
          <a:ln w="1905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887EF383-B200-E747-4EFB-B1B1997F4367}"/>
              </a:ext>
            </a:extLst>
          </p:cNvPr>
          <p:cNvSpPr txBox="1"/>
          <p:nvPr/>
        </p:nvSpPr>
        <p:spPr>
          <a:xfrm>
            <a:off x="726293" y="1490009"/>
            <a:ext cx="7455758" cy="5047536"/>
          </a:xfrm>
          <a:prstGeom prst="rect">
            <a:avLst/>
          </a:prstGeom>
          <a:noFill/>
          <a:ln>
            <a:noFill/>
          </a:ln>
        </p:spPr>
        <p:txBody>
          <a:bodyPr wrap="square" rtlCol="0">
            <a:spAutoFit/>
          </a:bodyPr>
          <a:lstStyle/>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t>Reeves Anchorage SAM-III Data:</a:t>
            </a:r>
          </a:p>
          <a:p>
            <a:pPr lvl="1"/>
            <a:r>
              <a:rPr lang="en-US" sz="2600" dirty="0"/>
              <a:t> 2010 – 2022, ~2Gb</a:t>
            </a:r>
          </a:p>
          <a:p>
            <a:pPr lvl="1"/>
            <a:endParaRPr lang="en-US" sz="2600" dirty="0"/>
          </a:p>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t>GIMA Data (Trapper Creek):</a:t>
            </a:r>
          </a:p>
          <a:p>
            <a:pPr lvl="1"/>
            <a:r>
              <a:rPr lang="en-US" sz="2600" dirty="0"/>
              <a:t> 2010 – 2022, </a:t>
            </a:r>
            <a:r>
              <a:rPr lang="en-US" sz="2800" dirty="0">
                <a:solidFill>
                  <a:schemeClr val="tx2"/>
                </a:solidFill>
              </a:rPr>
              <a:t>~20Gb</a:t>
            </a:r>
            <a:endParaRPr lang="en-US" sz="2600" dirty="0"/>
          </a:p>
          <a:p>
            <a:pPr lvl="1"/>
            <a:endParaRPr lang="en-US" sz="2800" dirty="0"/>
          </a:p>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t>Roughly 75 miles apart but similar in magnetic latitude and longitude</a:t>
            </a:r>
          </a:p>
          <a:p>
            <a:pPr lvl="1"/>
            <a:endParaRPr lang="en-US" sz="2800" dirty="0"/>
          </a:p>
          <a:p>
            <a:pPr marL="457200" indent="-457200">
              <a:buFont typeface="Courier New" panose="02070309020205020404" pitchFamily="49" charset="0"/>
              <a:buChar char="o"/>
            </a:pPr>
            <a:r>
              <a:rPr lang="en-US" sz="2800" dirty="0">
                <a:solidFill>
                  <a:schemeClr val="accent6">
                    <a:lumMod val="60000"/>
                    <a:lumOff val="40000"/>
                  </a:schemeClr>
                </a:solidFill>
              </a:rPr>
              <a:t> </a:t>
            </a:r>
            <a:r>
              <a:rPr lang="en-US" sz="2800" dirty="0"/>
              <a:t>Enough data to overlap completely, sweet…</a:t>
            </a:r>
          </a:p>
          <a:p>
            <a:pPr marL="342900" indent="-342900">
              <a:buFont typeface="Courier New" panose="02070309020205020404" pitchFamily="49" charset="0"/>
              <a:buChar char="o"/>
            </a:pPr>
            <a:endParaRPr lang="en-US" sz="2000" dirty="0">
              <a:solidFill>
                <a:schemeClr val="tx2"/>
              </a:solidFill>
              <a:latin typeface="Sitka Text" panose="02000505000000020004" pitchFamily="2" charset="0"/>
            </a:endParaRPr>
          </a:p>
        </p:txBody>
      </p:sp>
      <p:pic>
        <p:nvPicPr>
          <p:cNvPr id="4" name="Picture 3" descr="Map&#10;&#10;Description automatically generated">
            <a:extLst>
              <a:ext uri="{FF2B5EF4-FFF2-40B4-BE49-F238E27FC236}">
                <a16:creationId xmlns:a16="http://schemas.microsoft.com/office/drawing/2014/main" id="{6858A33B-0989-7553-82FE-66E8F6523C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1104" y="333121"/>
            <a:ext cx="3685346" cy="4888724"/>
          </a:xfrm>
          <a:prstGeom prst="ellipse">
            <a:avLst/>
          </a:prstGeom>
          <a:ln>
            <a:noFill/>
          </a:ln>
          <a:effectLst>
            <a:softEdge rad="112500"/>
          </a:effectLst>
        </p:spPr>
      </p:pic>
      <p:cxnSp>
        <p:nvCxnSpPr>
          <p:cNvPr id="12" name="Straight Arrow Connector 11">
            <a:extLst>
              <a:ext uri="{FF2B5EF4-FFF2-40B4-BE49-F238E27FC236}">
                <a16:creationId xmlns:a16="http://schemas.microsoft.com/office/drawing/2014/main" id="{4EEF2C4C-F689-D88B-2945-D69927FA5529}"/>
              </a:ext>
            </a:extLst>
          </p:cNvPr>
          <p:cNvCxnSpPr>
            <a:cxnSpLocks/>
          </p:cNvCxnSpPr>
          <p:nvPr/>
        </p:nvCxnSpPr>
        <p:spPr>
          <a:xfrm flipV="1">
            <a:off x="6167336" y="1762125"/>
            <a:ext cx="3776764" cy="1224266"/>
          </a:xfrm>
          <a:prstGeom prst="straightConnector1">
            <a:avLst/>
          </a:prstGeom>
          <a:ln w="28575">
            <a:solidFill>
              <a:schemeClr val="accent1"/>
            </a:solidFill>
            <a:prstDash val="lg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39CC8636-7881-6290-2912-01CA6976318F}"/>
              </a:ext>
            </a:extLst>
          </p:cNvPr>
          <p:cNvCxnSpPr>
            <a:cxnSpLocks/>
          </p:cNvCxnSpPr>
          <p:nvPr/>
        </p:nvCxnSpPr>
        <p:spPr>
          <a:xfrm>
            <a:off x="6828817" y="1762125"/>
            <a:ext cx="3621237" cy="2988408"/>
          </a:xfrm>
          <a:prstGeom prst="straightConnector1">
            <a:avLst/>
          </a:prstGeom>
          <a:ln w="28575">
            <a:solidFill>
              <a:schemeClr val="accent1"/>
            </a:solidFill>
            <a:prstDash val="lgDash"/>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45350566"/>
      </p:ext>
    </p:extLst>
  </p:cSld>
  <p:clrMapOvr>
    <a:masterClrMapping/>
  </p:clrMapOvr>
</p:sld>
</file>

<file path=ppt/theme/theme1.xml><?xml version="1.0" encoding="utf-8"?>
<a:theme xmlns:a="http://schemas.openxmlformats.org/drawingml/2006/main" name="HeadlinesVTI">
  <a:themeElements>
    <a:clrScheme name="AnalogousFromLightSeedRightStep">
      <a:dk1>
        <a:srgbClr val="000000"/>
      </a:dk1>
      <a:lt1>
        <a:srgbClr val="FFFFFF"/>
      </a:lt1>
      <a:dk2>
        <a:srgbClr val="303920"/>
      </a:dk2>
      <a:lt2>
        <a:srgbClr val="E2E8E5"/>
      </a:lt2>
      <a:accent1>
        <a:srgbClr val="CF8DAC"/>
      </a:accent1>
      <a:accent2>
        <a:srgbClr val="C57478"/>
      </a:accent2>
      <a:accent3>
        <a:srgbClr val="C8987C"/>
      </a:accent3>
      <a:accent4>
        <a:srgbClr val="B4A36A"/>
      </a:accent4>
      <a:accent5>
        <a:srgbClr val="9EA973"/>
      </a:accent5>
      <a:accent6>
        <a:srgbClr val="83AF67"/>
      </a:accent6>
      <a:hlink>
        <a:srgbClr val="579075"/>
      </a:hlink>
      <a:folHlink>
        <a:srgbClr val="7F7F7F"/>
      </a:folHlink>
    </a:clrScheme>
    <a:fontScheme name="Sitka Heading and Text">
      <a:majorFont>
        <a:latin typeface="Sitka Heading"/>
        <a:ea typeface=""/>
        <a:cs typeface=""/>
      </a:majorFont>
      <a:minorFont>
        <a:latin typeface="Sitk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2502</TotalTime>
  <Words>1347</Words>
  <Application>Microsoft Office PowerPoint</Application>
  <PresentationFormat>Widescreen</PresentationFormat>
  <Paragraphs>174</Paragraphs>
  <Slides>23</Slides>
  <Notes>18</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Cambria Math</vt:lpstr>
      <vt:lpstr>Courier New</vt:lpstr>
      <vt:lpstr>Sitka Banner</vt:lpstr>
      <vt:lpstr>Sitka Heading</vt:lpstr>
      <vt:lpstr>Sitka Subheading</vt:lpstr>
      <vt:lpstr>Sitka Text</vt:lpstr>
      <vt:lpstr>HeadlinesVTI</vt:lpstr>
      <vt:lpstr>Investigating the Performance of a Semi-Professional Magnetometer for Space Weather Research: 13 Years of Measurements from a Backyard in Anchorage</vt:lpstr>
      <vt:lpstr>Background and Motivation</vt:lpstr>
      <vt:lpstr>Space Weather UnderGround (SWUG)</vt:lpstr>
      <vt:lpstr>SWUG </vt:lpstr>
      <vt:lpstr>Simple Aurora Monitor (SAM-III)📏</vt:lpstr>
      <vt:lpstr>Introduction 📖</vt:lpstr>
      <vt:lpstr>Goals🏁</vt:lpstr>
      <vt:lpstr>First Step: Tools🧰</vt:lpstr>
      <vt:lpstr>Lots of Data!</vt:lpstr>
      <vt:lpstr>Geophysical Institute Magnetometer Array (GIMA) </vt:lpstr>
      <vt:lpstr>Architecture Diagram</vt:lpstr>
      <vt:lpstr>Coordinates!</vt:lpstr>
      <vt:lpstr>Processed Datasets</vt:lpstr>
      <vt:lpstr>Resampled/Cleaned Datasets</vt:lpstr>
      <vt:lpstr>Results: Quiet Day counts</vt:lpstr>
      <vt:lpstr>Histogram – Day counts of H &gt; 250nT:</vt:lpstr>
      <vt:lpstr>Histogram – Day counts of H &gt; 500nT:</vt:lpstr>
      <vt:lpstr>Histogram – Day counts of z &gt; 100nT:</vt:lpstr>
      <vt:lpstr>Histogram – Day counts of dH/dt &gt; 6nT/s</vt:lpstr>
      <vt:lpstr>Histogram – Day counts of dH/dt &gt; 20nT/s</vt:lpstr>
      <vt:lpstr>Observed Anomalies:</vt:lpstr>
      <vt:lpstr>Takeaways: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the Performance of a Semi-Professional Magnetometer for Space Weather Research: 13 Years of Measurements from a Backyard in Anchorage</dc:title>
  <dc:creator>Hunter Barndt</dc:creator>
  <cp:lastModifiedBy>Hunter Barndt</cp:lastModifiedBy>
  <cp:revision>20</cp:revision>
  <dcterms:created xsi:type="dcterms:W3CDTF">2023-04-24T21:23:03Z</dcterms:created>
  <dcterms:modified xsi:type="dcterms:W3CDTF">2023-04-28T23:19:16Z</dcterms:modified>
</cp:coreProperties>
</file>